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drawings/drawing6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drawings/drawing7.xml" ContentType="application/vnd.openxmlformats-officedocument.drawingml.chartshapes+xml"/>
  <Override PartName="/ppt/charts/chart32.xml" ContentType="application/vnd.openxmlformats-officedocument.drawingml.chart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theme/themeOverride20.xml" ContentType="application/vnd.openxmlformats-officedocument.themeOverride+xml"/>
  <Override PartName="/ppt/charts/chart34.xml" ContentType="application/vnd.openxmlformats-officedocument.drawingml.chart+xml"/>
  <Override PartName="/ppt/theme/themeOverride21.xml" ContentType="application/vnd.openxmlformats-officedocument.themeOverride+xml"/>
  <Override PartName="/ppt/charts/chart35.xml" ContentType="application/vnd.openxmlformats-officedocument.drawingml.chart+xml"/>
  <Override PartName="/ppt/theme/themeOverride22.xml" ContentType="application/vnd.openxmlformats-officedocument.themeOverride+xml"/>
  <Override PartName="/ppt/charts/chart36.xml" ContentType="application/vnd.openxmlformats-officedocument.drawingml.chart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9" r:id="rId5"/>
    <p:sldMasterId id="2147483707" r:id="rId6"/>
    <p:sldMasterId id="2147483724" r:id="rId7"/>
    <p:sldMasterId id="2147483740" r:id="rId8"/>
    <p:sldMasterId id="2147483773" r:id="rId9"/>
    <p:sldMasterId id="2147483803" r:id="rId10"/>
    <p:sldMasterId id="2147483816" r:id="rId11"/>
    <p:sldMasterId id="2147483831" r:id="rId12"/>
    <p:sldMasterId id="2147483868" r:id="rId13"/>
    <p:sldMasterId id="2147483877" r:id="rId14"/>
    <p:sldMasterId id="2147483890" r:id="rId15"/>
    <p:sldMasterId id="2147483920" r:id="rId16"/>
  </p:sldMasterIdLst>
  <p:notesMasterIdLst>
    <p:notesMasterId r:id="rId60"/>
  </p:notesMasterIdLst>
  <p:handoutMasterIdLst>
    <p:handoutMasterId r:id="rId61"/>
  </p:handoutMasterIdLst>
  <p:sldIdLst>
    <p:sldId id="273" r:id="rId17"/>
    <p:sldId id="257" r:id="rId18"/>
    <p:sldId id="258" r:id="rId19"/>
    <p:sldId id="347" r:id="rId20"/>
    <p:sldId id="322" r:id="rId21"/>
    <p:sldId id="368" r:id="rId22"/>
    <p:sldId id="323" r:id="rId23"/>
    <p:sldId id="339" r:id="rId24"/>
    <p:sldId id="356" r:id="rId25"/>
    <p:sldId id="369" r:id="rId26"/>
    <p:sldId id="370" r:id="rId27"/>
    <p:sldId id="373" r:id="rId28"/>
    <p:sldId id="371" r:id="rId29"/>
    <p:sldId id="398" r:id="rId30"/>
    <p:sldId id="374" r:id="rId31"/>
    <p:sldId id="376" r:id="rId32"/>
    <p:sldId id="375" r:id="rId33"/>
    <p:sldId id="400" r:id="rId34"/>
    <p:sldId id="377" r:id="rId35"/>
    <p:sldId id="378" r:id="rId36"/>
    <p:sldId id="266" r:id="rId37"/>
    <p:sldId id="401" r:id="rId38"/>
    <p:sldId id="391" r:id="rId39"/>
    <p:sldId id="367" r:id="rId40"/>
    <p:sldId id="392" r:id="rId41"/>
    <p:sldId id="393" r:id="rId42"/>
    <p:sldId id="263" r:id="rId43"/>
    <p:sldId id="386" r:id="rId44"/>
    <p:sldId id="396" r:id="rId45"/>
    <p:sldId id="397" r:id="rId46"/>
    <p:sldId id="354" r:id="rId47"/>
    <p:sldId id="395" r:id="rId48"/>
    <p:sldId id="402" r:id="rId49"/>
    <p:sldId id="385" r:id="rId50"/>
    <p:sldId id="404" r:id="rId51"/>
    <p:sldId id="403" r:id="rId52"/>
    <p:sldId id="388" r:id="rId53"/>
    <p:sldId id="389" r:id="rId54"/>
    <p:sldId id="268" r:id="rId55"/>
    <p:sldId id="406" r:id="rId56"/>
    <p:sldId id="2699" r:id="rId57"/>
    <p:sldId id="265" r:id="rId58"/>
    <p:sldId id="264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367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161"/>
    <a:srgbClr val="C00000"/>
    <a:srgbClr val="D11E15"/>
    <a:srgbClr val="33CCCC"/>
    <a:srgbClr val="009999"/>
    <a:srgbClr val="13AFB7"/>
    <a:srgbClr val="55CBB7"/>
    <a:srgbClr val="006666"/>
    <a:srgbClr val="008986"/>
    <a:srgbClr val="FFF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4660" autoAdjust="0"/>
  </p:normalViewPr>
  <p:slideViewPr>
    <p:cSldViewPr showGuides="1">
      <p:cViewPr varScale="1">
        <p:scale>
          <a:sx n="87" d="100"/>
          <a:sy n="87" d="100"/>
        </p:scale>
        <p:origin x="883" y="48"/>
      </p:cViewPr>
      <p:guideLst>
        <p:guide orient="horz" pos="2886"/>
        <p:guide pos="3673"/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43"/>
    </p:cViewPr>
  </p:sorterViewPr>
  <p:notesViewPr>
    <p:cSldViewPr showGuides="1">
      <p:cViewPr varScale="1">
        <p:scale>
          <a:sx n="54" d="100"/>
          <a:sy n="54" d="100"/>
        </p:scale>
        <p:origin x="18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5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euille_de_calcul_Microsoft_Excel16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Feuille_de_calcul_Microsoft_Excel17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Feuille_de_calcul_Microsoft_Excel24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Feuille_de_calcul_Microsoft_Excel26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Feuille_de_calcul_Microsoft_Excel30.xlsx"/><Relationship Id="rId1" Type="http://schemas.openxmlformats.org/officeDocument/2006/relationships/themeOverride" Target="../theme/themeOverride1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1.xlsx"/><Relationship Id="rId1" Type="http://schemas.openxmlformats.org/officeDocument/2006/relationships/themeOverride" Target="../theme/themeOverride1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2.xlsx"/><Relationship Id="rId1" Type="http://schemas.openxmlformats.org/officeDocument/2006/relationships/themeOverride" Target="../theme/themeOverride2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3.xlsx"/><Relationship Id="rId1" Type="http://schemas.openxmlformats.org/officeDocument/2006/relationships/themeOverride" Target="../theme/themeOverride2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4.xlsx"/><Relationship Id="rId1" Type="http://schemas.openxmlformats.org/officeDocument/2006/relationships/themeOverride" Target="../theme/themeOverride2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5.xlsx"/><Relationship Id="rId1" Type="http://schemas.openxmlformats.org/officeDocument/2006/relationships/themeOverride" Target="../theme/themeOverride2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837-42C2-BED9-37B722FF2C20}"/>
              </c:ext>
            </c:extLst>
          </c:dPt>
          <c:dPt>
            <c:idx val="1"/>
            <c:bubble3D val="0"/>
            <c:spPr>
              <a:solidFill>
                <a:srgbClr val="13AFB7"/>
              </a:solidFill>
            </c:spPr>
            <c:extLst>
              <c:ext xmlns:c16="http://schemas.microsoft.com/office/drawing/2014/chart" uri="{C3380CC4-5D6E-409C-BE32-E72D297353CC}">
                <c16:uniqueId val="{00000003-2837-42C2-BED9-37B722FF2C20}"/>
              </c:ext>
            </c:extLst>
          </c:dPt>
          <c:dLbls>
            <c:dLbl>
              <c:idx val="0"/>
              <c:layout>
                <c:manualLayout>
                  <c:x val="-0.25059027517849902"/>
                  <c:y val="3.3650228397613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7-42C2-BED9-37B722FF2C20}"/>
                </c:ext>
              </c:extLst>
            </c:dLbl>
            <c:dLbl>
              <c:idx val="1"/>
              <c:layout>
                <c:manualLayout>
                  <c:x val="0.25513220747742599"/>
                  <c:y val="-1.089260542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7-42C2-BED9-37B722FF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Arkusz1!$A$2:$A$3</c:f>
              <c:numCache>
                <c:formatCode>General</c:formatCode>
                <c:ptCount val="2"/>
              </c:numCache>
            </c:numRef>
          </c:cat>
          <c:val>
            <c:numRef>
              <c:f>Arkusz1!$B$2:$B$3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37-42C2-BED9-37B722FF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05376344086023E-2"/>
          <c:y val="5.9761196699684736E-2"/>
          <c:w val="0.96360628618693134"/>
          <c:h val="0.86397491223755118"/>
        </c:manualLayout>
      </c:layout>
      <c:stockChart>
        <c:ser>
          <c:idx val="0"/>
          <c:order val="0"/>
          <c:tx>
            <c:strRef>
              <c:f>Feuil1!$B$1</c:f>
              <c:strCache>
                <c:ptCount val="1"/>
                <c:pt idx="0">
                  <c:v>bas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Feuil1!$A$2:$A$7</c:f>
              <c:strCache>
                <c:ptCount val="6"/>
                <c:pt idx="0">
                  <c:v>Inquiet(e)</c:v>
                </c:pt>
                <c:pt idx="1">
                  <c:v>Confiant(e)</c:v>
                </c:pt>
                <c:pt idx="2">
                  <c:v>Angoissé(e)</c:v>
                </c:pt>
                <c:pt idx="3">
                  <c:v>Méfiant(e)</c:v>
                </c:pt>
                <c:pt idx="4">
                  <c:v>Serein(e)</c:v>
                </c:pt>
                <c:pt idx="5">
                  <c:v>Optimiste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2-44F7-BD66-4DD048A5963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ST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D11E1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1EB-4B3C-A4D6-93794987EA2B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1EB-4B3C-A4D6-93794987EA2B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D11E1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1EB-4B3C-A4D6-93794987EA2B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D11E1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1EB-4B3C-A4D6-93794987EA2B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1EB-4B3C-A4D6-93794987EA2B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1EB-4B3C-A4D6-93794987EA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D11E15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EB-4B3C-A4D6-93794987EA2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EB-4B3C-A4D6-93794987EA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D11E15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EB-4B3C-A4D6-93794987EA2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D11E15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EB-4B3C-A4D6-93794987EA2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EB-4B3C-A4D6-93794987EA2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EB-4B3C-A4D6-93794987E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Inquiet(e)</c:v>
                </c:pt>
                <c:pt idx="1">
                  <c:v>Confiant(e)</c:v>
                </c:pt>
                <c:pt idx="2">
                  <c:v>Angoissé(e)</c:v>
                </c:pt>
                <c:pt idx="3">
                  <c:v>Méfiant(e)</c:v>
                </c:pt>
                <c:pt idx="4">
                  <c:v>Serein(e)</c:v>
                </c:pt>
                <c:pt idx="5">
                  <c:v>Optimiste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0.59296609</c:v>
                </c:pt>
                <c:pt idx="1">
                  <c:v>0.10169492000000001</c:v>
                </c:pt>
                <c:pt idx="2">
                  <c:v>0.10169492000000001</c:v>
                </c:pt>
                <c:pt idx="3">
                  <c:v>8.5000000000000006E-2</c:v>
                </c:pt>
                <c:pt idx="4">
                  <c:v>6.7796609999999993E-2</c:v>
                </c:pt>
                <c:pt idx="5">
                  <c:v>5.0847460000000004E-2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2-44F7-BD66-4DD048A59638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227267432"/>
        <c:axId val="227271352"/>
      </c:stockChart>
      <c:catAx>
        <c:axId val="2272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271352"/>
        <c:crosses val="autoZero"/>
        <c:auto val="1"/>
        <c:lblAlgn val="ctr"/>
        <c:lblOffset val="100"/>
        <c:noMultiLvlLbl val="0"/>
      </c:catAx>
      <c:valAx>
        <c:axId val="227271352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272674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3536419782872826"/>
          <c:h val="0.928297925653163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F05-4DC3-A073-0985396780A0}"/>
                </c:ext>
              </c:extLst>
            </c:dLbl>
            <c:dLbl>
              <c:idx val="1"/>
              <c:layout>
                <c:manualLayout>
                  <c:x val="1.7438122128055008E-2"/>
                  <c:y val="-2.8925100078020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05-4DC3-A073-0985396780A0}"/>
                </c:ext>
              </c:extLst>
            </c:dLbl>
            <c:dLbl>
              <c:idx val="2"/>
              <c:layout>
                <c:manualLayout>
                  <c:x val="1.7438122128055008E-2"/>
                  <c:y val="6.83593037976972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05-4DC3-A073-0985396780A0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De votre structure</c:v>
                </c:pt>
                <c:pt idx="1">
                  <c:v>Du secteur de l'Economie Sociale et Solidaire en France</c:v>
                </c:pt>
                <c:pt idx="2">
                  <c:v>De l'économie française</c:v>
                </c:pt>
                <c:pt idx="3">
                  <c:v>Dans votre territoire</c:v>
                </c:pt>
                <c:pt idx="4">
                  <c:v>De votre secteur d'activité Aide et soins à domicile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-0.37288136</c:v>
                </c:pt>
                <c:pt idx="1">
                  <c:v>-0.55932203000000003</c:v>
                </c:pt>
                <c:pt idx="2">
                  <c:v>-0.59322034000000001</c:v>
                </c:pt>
                <c:pt idx="3">
                  <c:v>-0.59322034000000001</c:v>
                </c:pt>
                <c:pt idx="4">
                  <c:v>-0.47499999999999998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05-4DC3-A073-0985396780A0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De votre structure</c:v>
                </c:pt>
                <c:pt idx="1">
                  <c:v>Du secteur de l'Economie Sociale et Solidaire en France</c:v>
                </c:pt>
                <c:pt idx="2">
                  <c:v>De l'économie française</c:v>
                </c:pt>
                <c:pt idx="3">
                  <c:v>Dans votre territoire</c:v>
                </c:pt>
                <c:pt idx="4">
                  <c:v>De votre secteur d'activité Aide et soins à domicile</c:v>
                </c:pt>
              </c:strCache>
            </c:strRef>
          </c:cat>
          <c:val>
            <c:numRef>
              <c:f>Feuil1!$E$2:$E$6</c:f>
              <c:numCache>
                <c:formatCode>0%</c:formatCode>
                <c:ptCount val="5"/>
                <c:pt idx="0">
                  <c:v>-0.16949153</c:v>
                </c:pt>
                <c:pt idx="1">
                  <c:v>-0.15254237000000001</c:v>
                </c:pt>
                <c:pt idx="2">
                  <c:v>-0.13559321999999999</c:v>
                </c:pt>
                <c:pt idx="3">
                  <c:v>-0.15254237000000001</c:v>
                </c:pt>
                <c:pt idx="4">
                  <c:v>-0.32161016999999997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5-4DC3-A073-0985396780A0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De votre structure</c:v>
                </c:pt>
                <c:pt idx="1">
                  <c:v>Du secteur de l'Economie Sociale et Solidaire en France</c:v>
                </c:pt>
                <c:pt idx="2">
                  <c:v>De l'économie française</c:v>
                </c:pt>
                <c:pt idx="3">
                  <c:v>Dans votre territoire</c:v>
                </c:pt>
                <c:pt idx="4">
                  <c:v>De votre secteur d'activité Aide et soins à domicile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0.38983051000000002</c:v>
                </c:pt>
                <c:pt idx="1">
                  <c:v>0.27118643999999997</c:v>
                </c:pt>
                <c:pt idx="2">
                  <c:v>0.27118643999999997</c:v>
                </c:pt>
                <c:pt idx="3">
                  <c:v>0.23728814000000001</c:v>
                </c:pt>
                <c:pt idx="4">
                  <c:v>0.20338982999999999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05-4DC3-A073-0985396780A0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F05-4DC3-A073-0985396780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1600" b="1" i="0" u="none" strike="noStrike" kern="1200" baseline="0">
                      <a:solidFill>
                        <a:srgbClr val="008986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8-4034-A50B-1242C0068A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1600" b="1" i="0" u="none" strike="noStrike" kern="1200" baseline="0">
                      <a:solidFill>
                        <a:srgbClr val="008986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8-4034-A50B-1242C0068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De votre structure</c:v>
                </c:pt>
                <c:pt idx="1">
                  <c:v>Du secteur de l'Economie Sociale et Solidaire en France</c:v>
                </c:pt>
                <c:pt idx="2">
                  <c:v>De l'économie française</c:v>
                </c:pt>
                <c:pt idx="3">
                  <c:v>Dans votre territoire</c:v>
                </c:pt>
                <c:pt idx="4">
                  <c:v>De votre secteur d'activité Aide et soins à domicile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6.7796609999999993E-2</c:v>
                </c:pt>
                <c:pt idx="1">
                  <c:v>1.694915E-2</c:v>
                </c:pt>
                <c:pt idx="3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05-4DC3-A073-098539678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0.60000000000000009"/>
          <c:min val="-0.9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3536419782872826"/>
          <c:h val="0.928297925653163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F05-4DC3-A073-0985396780A0}"/>
                </c:ext>
              </c:extLst>
            </c:dLbl>
            <c:dLbl>
              <c:idx val="1"/>
              <c:layout>
                <c:manualLayout>
                  <c:x val="1.7438122128055008E-2"/>
                  <c:y val="-2.8925100078020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05-4DC3-A073-0985396780A0}"/>
                </c:ext>
              </c:extLst>
            </c:dLbl>
            <c:dLbl>
              <c:idx val="2"/>
              <c:layout>
                <c:manualLayout>
                  <c:x val="1.7438122128055008E-2"/>
                  <c:y val="6.83593037976972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05-4DC3-A073-0985396780A0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Vos financements par la Caisse d'allocation familiale et la Mutualité sociale agricole</c:v>
                </c:pt>
                <c:pt idx="1">
                  <c:v>Vos financements par l'Assurance Maladie et l'ARS</c:v>
                </c:pt>
                <c:pt idx="2">
                  <c:v>Vos services tarifés</c:v>
                </c:pt>
                <c:pt idx="3">
                  <c:v>Vos avantages fiscaux</c:v>
                </c:pt>
                <c:pt idx="4">
                  <c:v>Vos financements par le Conseil départemental</c:v>
                </c:pt>
                <c:pt idx="5">
                  <c:v>Vos autres ressources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-0.42857142999999998</c:v>
                </c:pt>
                <c:pt idx="1">
                  <c:v>-0.34210526000000002</c:v>
                </c:pt>
                <c:pt idx="2">
                  <c:v>-0.3</c:v>
                </c:pt>
                <c:pt idx="3">
                  <c:v>-0.44186047000000001</c:v>
                </c:pt>
                <c:pt idx="4">
                  <c:v>-0.37764161000000002</c:v>
                </c:pt>
                <c:pt idx="5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05-4DC3-A073-0985396780A0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05-4DC3-A073-0985396780A0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Vos financements par la Caisse d'allocation familiale et la Mutualité sociale agricole</c:v>
                </c:pt>
                <c:pt idx="1">
                  <c:v>Vos financements par l'Assurance Maladie et l'ARS</c:v>
                </c:pt>
                <c:pt idx="2">
                  <c:v>Vos services tarifés</c:v>
                </c:pt>
                <c:pt idx="3">
                  <c:v>Vos avantages fiscaux</c:v>
                </c:pt>
                <c:pt idx="4">
                  <c:v>Vos financements par le Conseil départemental</c:v>
                </c:pt>
                <c:pt idx="5">
                  <c:v>Vos autres ressources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1">
                  <c:v>-0.10526315999999999</c:v>
                </c:pt>
                <c:pt idx="2">
                  <c:v>-0.28000000000000003</c:v>
                </c:pt>
                <c:pt idx="3">
                  <c:v>-0.13953488</c:v>
                </c:pt>
                <c:pt idx="4">
                  <c:v>-0.24499989999999999</c:v>
                </c:pt>
                <c:pt idx="5">
                  <c:v>-0.22916666999999999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5-4DC3-A073-0985396780A0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Vos financements par la Caisse d'allocation familiale et la Mutualité sociale agricole</c:v>
                </c:pt>
                <c:pt idx="1">
                  <c:v>Vos financements par l'Assurance Maladie et l'ARS</c:v>
                </c:pt>
                <c:pt idx="2">
                  <c:v>Vos services tarifés</c:v>
                </c:pt>
                <c:pt idx="3">
                  <c:v>Vos avantages fiscaux</c:v>
                </c:pt>
                <c:pt idx="4">
                  <c:v>Vos financements par le Conseil départemental</c:v>
                </c:pt>
                <c:pt idx="5">
                  <c:v>Vos autres ressources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0.53642867000000005</c:v>
                </c:pt>
                <c:pt idx="1">
                  <c:v>0.55263158000000001</c:v>
                </c:pt>
                <c:pt idx="2">
                  <c:v>0.42</c:v>
                </c:pt>
                <c:pt idx="3">
                  <c:v>0.41860465000000008</c:v>
                </c:pt>
                <c:pt idx="4">
                  <c:v>0.37735849000000005</c:v>
                </c:pt>
                <c:pt idx="5">
                  <c:v>0.27083332999999998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05-4DC3-A073-0985396780A0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F05-4DC3-A073-098539678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Vos financements par la Caisse d'allocation familiale et la Mutualité sociale agricole</c:v>
                </c:pt>
                <c:pt idx="1">
                  <c:v>Vos financements par l'Assurance Maladie et l'ARS</c:v>
                </c:pt>
                <c:pt idx="2">
                  <c:v>Vos services tarifés</c:v>
                </c:pt>
                <c:pt idx="3">
                  <c:v>Vos avantages fiscaux</c:v>
                </c:pt>
                <c:pt idx="4">
                  <c:v>Vos financements par le Conseil départemental</c:v>
                </c:pt>
                <c:pt idx="5">
                  <c:v>Vos autres ressources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 formatCode="0%">
                  <c:v>3.49999E-2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05-4DC3-A073-098539678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0.8"/>
          <c:min val="-0.9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0069930070797E-3"/>
          <c:y val="2.6058631921824199E-2"/>
          <c:w val="0.95522733510810731"/>
          <c:h val="0.95448944375156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>
                <a:alpha val="80000"/>
              </a:srgbClr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BF-4E95-8A24-65E99E77CC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BF-4E95-8A24-65E99E77CC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BF-4E95-8A24-65E99E77C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 algn="ctr">
                  <a:defRPr lang="fr-FR" sz="1800" b="1" i="0" u="none" strike="noStrike" kern="1200" baseline="0">
                    <a:solidFill>
                      <a:srgbClr val="006666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Le recrutement de personnel</c:v>
                </c:pt>
                <c:pt idx="1">
                  <c:v>La sécurisation des financements</c:v>
                </c:pt>
                <c:pt idx="2">
                  <c:v>Le développement de votre activité</c:v>
                </c:pt>
                <c:pt idx="3">
                  <c:v>La qualité de service</c:v>
                </c:pt>
                <c:pt idx="4">
                  <c:v>L'amélioration de la qualité de vie au travail de vos salariés</c:v>
                </c:pt>
                <c:pt idx="5">
                  <c:v>La fidélisation du personnel</c:v>
                </c:pt>
                <c:pt idx="6">
                  <c:v>L'organisation interne / Réorganisation</c:v>
                </c:pt>
                <c:pt idx="7">
                  <c:v>La stratégie de coopération / mutualisation</c:v>
                </c:pt>
                <c:pt idx="8">
                  <c:v>La mise en œuvre d'innovations</c:v>
                </c:pt>
                <c:pt idx="9">
                  <c:v>Autre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0.61016949152542377</c:v>
                </c:pt>
                <c:pt idx="1">
                  <c:v>0.49152542372881358</c:v>
                </c:pt>
                <c:pt idx="2">
                  <c:v>0.32203389830508472</c:v>
                </c:pt>
                <c:pt idx="3">
                  <c:v>0.2711864406779661</c:v>
                </c:pt>
                <c:pt idx="4">
                  <c:v>0.25423728813559321</c:v>
                </c:pt>
                <c:pt idx="5">
                  <c:v>0.23728813559322035</c:v>
                </c:pt>
                <c:pt idx="6">
                  <c:v>0.22033898305084745</c:v>
                </c:pt>
                <c:pt idx="7">
                  <c:v>0.15254237288135594</c:v>
                </c:pt>
                <c:pt idx="8">
                  <c:v>6.7796610169491525E-2</c:v>
                </c:pt>
                <c:pt idx="9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BF-4E95-8A24-65E99E77C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00445160"/>
        <c:axId val="50044280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1er cité</c:v>
                </c:pt>
              </c:strCache>
            </c:strRef>
          </c:tx>
          <c:spPr>
            <a:solidFill>
              <a:srgbClr val="006666"/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3BF-4E95-8A24-65E99E77CC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3BF-4E95-8A24-65E99E77CC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3BF-4E95-8A24-65E99E77CCA5}"/>
              </c:ext>
            </c:extLst>
          </c:dPt>
          <c:dLbls>
            <c:dLbl>
              <c:idx val="2"/>
              <c:layout>
                <c:manualLayout>
                  <c:x val="-3.3448548454849451E-2"/>
                  <c:y val="5.19621252331894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BF-4E95-8A24-65E99E77C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Le recrutement de personnel</c:v>
                </c:pt>
                <c:pt idx="1">
                  <c:v>La sécurisation des financements</c:v>
                </c:pt>
                <c:pt idx="2">
                  <c:v>Le développement de votre activité</c:v>
                </c:pt>
                <c:pt idx="3">
                  <c:v>La qualité de service</c:v>
                </c:pt>
                <c:pt idx="4">
                  <c:v>L'amélioration de la qualité de vie au travail de vos salariés</c:v>
                </c:pt>
                <c:pt idx="5">
                  <c:v>La fidélisation du personnel</c:v>
                </c:pt>
                <c:pt idx="6">
                  <c:v>L'organisation interne / Réorganisation</c:v>
                </c:pt>
                <c:pt idx="7">
                  <c:v>La stratégie de coopération / mutualisation</c:v>
                </c:pt>
                <c:pt idx="8">
                  <c:v>La mise en œuvre d'innovations</c:v>
                </c:pt>
                <c:pt idx="9">
                  <c:v>Autre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0.40601693000000011</c:v>
                </c:pt>
                <c:pt idx="1">
                  <c:v>0.255</c:v>
                </c:pt>
                <c:pt idx="2">
                  <c:v>5.0847460000000004E-2</c:v>
                </c:pt>
                <c:pt idx="3">
                  <c:v>3.3898310000000001E-2</c:v>
                </c:pt>
                <c:pt idx="4">
                  <c:v>5.0847460000000004E-2</c:v>
                </c:pt>
                <c:pt idx="5">
                  <c:v>5.0847460000000004E-2</c:v>
                </c:pt>
                <c:pt idx="6">
                  <c:v>5.0847460000000004E-2</c:v>
                </c:pt>
                <c:pt idx="7">
                  <c:v>3.3898310000000001E-2</c:v>
                </c:pt>
                <c:pt idx="8">
                  <c:v>5.0847460000000004E-2</c:v>
                </c:pt>
                <c:pt idx="9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BF-4E95-8A24-65E99E77C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0443984"/>
        <c:axId val="500439672"/>
      </c:barChart>
      <c:catAx>
        <c:axId val="500445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00442808"/>
        <c:crosses val="autoZero"/>
        <c:auto val="1"/>
        <c:lblAlgn val="ctr"/>
        <c:lblOffset val="100"/>
        <c:tickMarkSkip val="1"/>
        <c:noMultiLvlLbl val="0"/>
      </c:catAx>
      <c:valAx>
        <c:axId val="50044280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00445160"/>
        <c:crosses val="max"/>
        <c:crossBetween val="between"/>
        <c:majorUnit val="1"/>
        <c:minorUnit val="0.1"/>
      </c:valAx>
      <c:catAx>
        <c:axId val="50044398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one"/>
        <c:crossAx val="500439672"/>
        <c:crosses val="max"/>
        <c:auto val="1"/>
        <c:lblAlgn val="ctr"/>
        <c:lblOffset val="100"/>
        <c:noMultiLvlLbl val="0"/>
      </c:catAx>
      <c:valAx>
        <c:axId val="500439672"/>
        <c:scaling>
          <c:orientation val="minMax"/>
          <c:max val="100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00443984"/>
        <c:crosses val="autoZero"/>
        <c:crossBetween val="between"/>
      </c:val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13649868513512E-2"/>
          <c:y val="2.3154471633286988E-2"/>
          <c:w val="0.9545313629274601"/>
          <c:h val="0.9582803928127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84-4DAE-B49A-49F9B2FB1120}"/>
              </c:ext>
            </c:extLst>
          </c:dPt>
          <c:dPt>
            <c:idx val="10"/>
            <c:invertIfNegative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84-4DAE-B49A-49F9B2FB1120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F-450F-A824-2EAEF66EDDF5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1F-450F-A824-2EAEF66ED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Feuil1!$A$2:$A$14</c:f>
              <c:strCache>
                <c:ptCount val="13"/>
                <c:pt idx="0">
                  <c:v>Plus de moyens humains, de personnel</c:v>
                </c:pt>
                <c:pt idx="1">
                  <c:v>Plus de moyens financiers</c:v>
                </c:pt>
                <c:pt idx="2">
                  <c:v>Moins de contraintes administratives </c:v>
                </c:pt>
                <c:pt idx="3">
                  <c:v>Plus de temps à consacrer aux collaborateurs / Pouvoir travailler sur la qualité de vie au travail</c:v>
                </c:pt>
                <c:pt idx="4">
                  <c:v>Reconnaissance, valorisation du métier / Confiance, soutien</c:v>
                </c:pt>
                <c:pt idx="5">
                  <c:v>Du personnel fiable, motivé</c:v>
                </c:pt>
                <c:pt idx="6">
                  <c:v>Sécurisation/Pérennité des financements</c:v>
                </c:pt>
                <c:pt idx="7">
                  <c:v>De l'écoute, de la proximité, du dialogue</c:v>
                </c:pt>
                <c:pt idx="8">
                  <c:v>Assouplissement des lois, du droit</c:v>
                </c:pt>
                <c:pt idx="9">
                  <c:v>Plus de visibilité des financements</c:v>
                </c:pt>
                <c:pt idx="10">
                  <c:v>Autre</c:v>
                </c:pt>
                <c:pt idx="11">
                  <c:v>Rien/Aucun</c:v>
                </c:pt>
                <c:pt idx="12">
                  <c:v>Ne sait pas </c:v>
                </c:pt>
              </c:strCache>
            </c:strRef>
          </c:cat>
          <c:val>
            <c:numRef>
              <c:f>Feuil1!$B$2:$B$14</c:f>
              <c:numCache>
                <c:formatCode>0%</c:formatCode>
                <c:ptCount val="13"/>
                <c:pt idx="0">
                  <c:v>0.22033898305084745</c:v>
                </c:pt>
                <c:pt idx="1">
                  <c:v>0.1864406779661017</c:v>
                </c:pt>
                <c:pt idx="2">
                  <c:v>0.16949152542372881</c:v>
                </c:pt>
                <c:pt idx="3">
                  <c:v>0.15254237288135594</c:v>
                </c:pt>
                <c:pt idx="4">
                  <c:v>0.15254237288135594</c:v>
                </c:pt>
                <c:pt idx="5">
                  <c:v>0.13559322033898305</c:v>
                </c:pt>
                <c:pt idx="6">
                  <c:v>0.10169491525423729</c:v>
                </c:pt>
                <c:pt idx="7">
                  <c:v>0.10169491525423729</c:v>
                </c:pt>
                <c:pt idx="8">
                  <c:v>8.4745762711864403E-2</c:v>
                </c:pt>
                <c:pt idx="9">
                  <c:v>6.7796610169491525E-2</c:v>
                </c:pt>
                <c:pt idx="10">
                  <c:v>0.10169491525423729</c:v>
                </c:pt>
                <c:pt idx="11">
                  <c:v>1.6949152542372881E-2</c:v>
                </c:pt>
                <c:pt idx="12">
                  <c:v>6.7796610169491525E-2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4-4DAE-B49A-49F9B2FB11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481231904"/>
        <c:axId val="481227592"/>
      </c:barChart>
      <c:catAx>
        <c:axId val="481231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81227592"/>
        <c:crosses val="autoZero"/>
        <c:auto val="1"/>
        <c:lblAlgn val="ctr"/>
        <c:lblOffset val="100"/>
        <c:noMultiLvlLbl val="0"/>
      </c:catAx>
      <c:valAx>
        <c:axId val="481227592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12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85455501015517E-2"/>
          <c:y val="8.7883218209435343E-2"/>
          <c:w val="0.87767129817117107"/>
          <c:h val="0.887253794362661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89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Gadugi" panose="020B0502040204020203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Avec votre gouvernance</c:v>
                </c:pt>
                <c:pt idx="1">
                  <c:v>Avec les encadrants intermédiaires</c:v>
                </c:pt>
                <c:pt idx="2">
                  <c:v>Avec la fédération Adédom (anciennement Adessadomicile)</c:v>
                </c:pt>
                <c:pt idx="3">
                  <c:v>Avec les partenaires sociaux dans votre structure</c:v>
                </c:pt>
                <c:pt idx="4">
                  <c:v>Avec les bénéficiaires de votre structure et leurs familles</c:v>
                </c:pt>
                <c:pt idx="5">
                  <c:v>Avec les équipes de terrain</c:v>
                </c:pt>
                <c:pt idx="6">
                  <c:v>Avec les autres dirigeants de structures similaires à la votre</c:v>
                </c:pt>
                <c:pt idx="7">
                  <c:v>Avec les partenaires institutionnels</c:v>
                </c:pt>
                <c:pt idx="8">
                  <c:v>Avec vos autorités de tarification</c:v>
                </c:pt>
                <c:pt idx="9">
                  <c:v>Avec les partenaires de l'emploi (pôle-emploi, missions locales)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0.44067796999999997</c:v>
                </c:pt>
                <c:pt idx="1">
                  <c:v>0.28813559</c:v>
                </c:pt>
                <c:pt idx="2">
                  <c:v>0.28813559</c:v>
                </c:pt>
                <c:pt idx="3">
                  <c:v>0.18644068</c:v>
                </c:pt>
                <c:pt idx="4">
                  <c:v>0.10169492000000001</c:v>
                </c:pt>
                <c:pt idx="5">
                  <c:v>0.22033897999999996</c:v>
                </c:pt>
                <c:pt idx="6">
                  <c:v>0.22033897999999996</c:v>
                </c:pt>
                <c:pt idx="7">
                  <c:v>0.10169492000000001</c:v>
                </c:pt>
                <c:pt idx="8">
                  <c:v>0.10169492000000001</c:v>
                </c:pt>
                <c:pt idx="9">
                  <c:v>5.0847460000000004E-2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5-4E11-8FB9-9EAF4A127D6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Gadugi" panose="020B0502040204020203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Avec votre gouvernance</c:v>
                </c:pt>
                <c:pt idx="1">
                  <c:v>Avec les encadrants intermédiaires</c:v>
                </c:pt>
                <c:pt idx="2">
                  <c:v>Avec la fédération Adédom (anciennement Adessadomicile)</c:v>
                </c:pt>
                <c:pt idx="3">
                  <c:v>Avec les partenaires sociaux dans votre structure</c:v>
                </c:pt>
                <c:pt idx="4">
                  <c:v>Avec les bénéficiaires de votre structure et leurs familles</c:v>
                </c:pt>
                <c:pt idx="5">
                  <c:v>Avec les équipes de terrain</c:v>
                </c:pt>
                <c:pt idx="6">
                  <c:v>Avec les autres dirigeants de structures similaires à la votre</c:v>
                </c:pt>
                <c:pt idx="7">
                  <c:v>Avec les partenaires institutionnels</c:v>
                </c:pt>
                <c:pt idx="8">
                  <c:v>Avec vos autorités de tarification</c:v>
                </c:pt>
                <c:pt idx="9">
                  <c:v>Avec les partenaires de l'emploi (pôle-emploi, missions locales)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0.50847458000000001</c:v>
                </c:pt>
                <c:pt idx="1">
                  <c:v>0.55932203000000003</c:v>
                </c:pt>
                <c:pt idx="2">
                  <c:v>0.50991536000000015</c:v>
                </c:pt>
                <c:pt idx="3">
                  <c:v>0.61016948999999998</c:v>
                </c:pt>
                <c:pt idx="4">
                  <c:v>0.66076270999999998</c:v>
                </c:pt>
                <c:pt idx="5">
                  <c:v>0.54237287999999995</c:v>
                </c:pt>
                <c:pt idx="6">
                  <c:v>0.54237287999999995</c:v>
                </c:pt>
                <c:pt idx="7">
                  <c:v>0.62711863999999995</c:v>
                </c:pt>
                <c:pt idx="8">
                  <c:v>0.61016948999999998</c:v>
                </c:pt>
                <c:pt idx="9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5-4E11-8FB9-9EAF4A127D6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Gadugi" panose="020B0502040204020203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Avec votre gouvernance</c:v>
                </c:pt>
                <c:pt idx="1">
                  <c:v>Avec les encadrants intermédiaires</c:v>
                </c:pt>
                <c:pt idx="2">
                  <c:v>Avec la fédération Adédom (anciennement Adessadomicile)</c:v>
                </c:pt>
                <c:pt idx="3">
                  <c:v>Avec les partenaires sociaux dans votre structure</c:v>
                </c:pt>
                <c:pt idx="4">
                  <c:v>Avec les bénéficiaires de votre structure et leurs familles</c:v>
                </c:pt>
                <c:pt idx="5">
                  <c:v>Avec les équipes de terrain</c:v>
                </c:pt>
                <c:pt idx="6">
                  <c:v>Avec les autres dirigeants de structures similaires à la votre</c:v>
                </c:pt>
                <c:pt idx="7">
                  <c:v>Avec les partenaires institutionnels</c:v>
                </c:pt>
                <c:pt idx="8">
                  <c:v>Avec vos autorités de tarification</c:v>
                </c:pt>
                <c:pt idx="9">
                  <c:v>Avec les partenaires de l'emploi (pôle-emploi, missions locales)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3.3898310000000001E-2</c:v>
                </c:pt>
                <c:pt idx="1">
                  <c:v>0.11864407</c:v>
                </c:pt>
                <c:pt idx="2">
                  <c:v>0.18499989999999999</c:v>
                </c:pt>
                <c:pt idx="3">
                  <c:v>0.15254237000000001</c:v>
                </c:pt>
                <c:pt idx="4">
                  <c:v>8.5000000000000006E-2</c:v>
                </c:pt>
                <c:pt idx="5">
                  <c:v>0.16949153</c:v>
                </c:pt>
                <c:pt idx="6">
                  <c:v>0.22033897999999996</c:v>
                </c:pt>
                <c:pt idx="7">
                  <c:v>0.23728814000000001</c:v>
                </c:pt>
                <c:pt idx="8">
                  <c:v>0.23728814000000001</c:v>
                </c:pt>
                <c:pt idx="9">
                  <c:v>0.37245762000000004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5-4E11-8FB9-9EAF4A127D6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FE616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7B-4796-9D7D-4F87D59A2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Gadugi" panose="020B0502040204020203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Avec votre gouvernance</c:v>
                </c:pt>
                <c:pt idx="1">
                  <c:v>Avec les encadrants intermédiaires</c:v>
                </c:pt>
                <c:pt idx="2">
                  <c:v>Avec la fédération Adédom (anciennement Adessadomicile)</c:v>
                </c:pt>
                <c:pt idx="3">
                  <c:v>Avec les partenaires sociaux dans votre structure</c:v>
                </c:pt>
                <c:pt idx="4">
                  <c:v>Avec les bénéficiaires de votre structure et leurs familles</c:v>
                </c:pt>
                <c:pt idx="5">
                  <c:v>Avec les équipes de terrain</c:v>
                </c:pt>
                <c:pt idx="6">
                  <c:v>Avec les autres dirigeants de structures similaires à la votre</c:v>
                </c:pt>
                <c:pt idx="7">
                  <c:v>Avec les partenaires institutionnels</c:v>
                </c:pt>
                <c:pt idx="8">
                  <c:v>Avec vos autorités de tarification</c:v>
                </c:pt>
                <c:pt idx="9">
                  <c:v>Avec les partenaires de l'emploi (pôle-emploi, missions locales)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1.694915E-2</c:v>
                </c:pt>
                <c:pt idx="1">
                  <c:v>3.3898310000000001E-2</c:v>
                </c:pt>
                <c:pt idx="2">
                  <c:v>1.694915E-2</c:v>
                </c:pt>
                <c:pt idx="3">
                  <c:v>5.0847460000000004E-2</c:v>
                </c:pt>
                <c:pt idx="4">
                  <c:v>0.15254237000000001</c:v>
                </c:pt>
                <c:pt idx="5">
                  <c:v>6.7796609999999993E-2</c:v>
                </c:pt>
                <c:pt idx="6">
                  <c:v>1.694915E-2</c:v>
                </c:pt>
                <c:pt idx="7">
                  <c:v>3.3898310000000001E-2</c:v>
                </c:pt>
                <c:pt idx="8">
                  <c:v>3.3898310000000001E-2</c:v>
                </c:pt>
                <c:pt idx="9">
                  <c:v>0.10169492000000001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05-4E11-8FB9-9EAF4A127D6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8-4477-85FC-DCAE0BCFA867}"/>
              </c:ext>
            </c:extLst>
          </c:dPt>
          <c:dLbls>
            <c:dLbl>
              <c:idx val="8"/>
              <c:layout>
                <c:manualLayout>
                  <c:x val="2.8446660048524936E-2"/>
                  <c:y val="2.55607670001239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400" b="1" i="0" u="none" strike="noStrike" kern="1200" baseline="0">
                      <a:solidFill>
                        <a:srgbClr val="D11E15"/>
                      </a:solidFill>
                      <a:latin typeface="+mn-lt"/>
                      <a:ea typeface="Gadugi" panose="020B0502040204020203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8-4477-85FC-DCAE0BCFA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800" b="1" i="0" u="none" strike="noStrike" kern="1200" baseline="0">
                    <a:solidFill>
                      <a:schemeClr val="bg1"/>
                    </a:solidFill>
                    <a:latin typeface="+mn-lt"/>
                    <a:ea typeface="Gadugi" panose="020B0502040204020203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Avec votre gouvernance</c:v>
                </c:pt>
                <c:pt idx="1">
                  <c:v>Avec les encadrants intermédiaires</c:v>
                </c:pt>
                <c:pt idx="2">
                  <c:v>Avec la fédération Adédom (anciennement Adessadomicile)</c:v>
                </c:pt>
                <c:pt idx="3">
                  <c:v>Avec les partenaires sociaux dans votre structure</c:v>
                </c:pt>
                <c:pt idx="4">
                  <c:v>Avec les bénéficiaires de votre structure et leurs familles</c:v>
                </c:pt>
                <c:pt idx="5">
                  <c:v>Avec les équipes de terrain</c:v>
                </c:pt>
                <c:pt idx="6">
                  <c:v>Avec les autres dirigeants de structures similaires à la votre</c:v>
                </c:pt>
                <c:pt idx="7">
                  <c:v>Avec les partenaires institutionnels</c:v>
                </c:pt>
                <c:pt idx="8">
                  <c:v>Avec vos autorités de tarification</c:v>
                </c:pt>
                <c:pt idx="9">
                  <c:v>Avec les partenaires de l'emploi (pôle-emploi, missions locales)</c:v>
                </c:pt>
              </c:strCache>
            </c:strRef>
          </c:cat>
          <c:val>
            <c:numRef>
              <c:f>Feuil1!$F$2:$F$11</c:f>
              <c:numCache>
                <c:formatCode>General</c:formatCode>
                <c:ptCount val="10"/>
                <c:pt idx="8" formatCode="0%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5-4E11-8FB9-9EAF4A127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76974080"/>
        <c:axId val="177000448"/>
      </c:barChart>
      <c:catAx>
        <c:axId val="176974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77000448"/>
        <c:crosses val="autoZero"/>
        <c:auto val="1"/>
        <c:lblAlgn val="ctr"/>
        <c:lblOffset val="100"/>
        <c:noMultiLvlLbl val="0"/>
      </c:catAx>
      <c:valAx>
        <c:axId val="17700044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76974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explosion val="10"/>
          <c:dPt>
            <c:idx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955-4852-89DF-CA0E2FD8B57D}"/>
              </c:ext>
            </c:extLst>
          </c:dPt>
          <c:dPt>
            <c:idx val="1"/>
            <c:bubble3D val="0"/>
            <c:spPr>
              <a:solidFill>
                <a:srgbClr val="46BA5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4955-4852-89DF-CA0E2FD8B57D}"/>
              </c:ext>
            </c:extLst>
          </c:dPt>
          <c:dPt>
            <c:idx val="2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4955-4852-89DF-CA0E2FD8B57D}"/>
              </c:ext>
            </c:extLst>
          </c:dPt>
          <c:dPt>
            <c:idx val="3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4955-4852-89DF-CA0E2FD8B57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55-4852-89DF-CA0E2FD8B5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55-4852-89DF-CA0E2FD8B5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55-4852-89DF-CA0E2FD8B5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955-4852-89DF-CA0E2FD8B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0.38983051000000002</c:v>
                </c:pt>
                <c:pt idx="1">
                  <c:v>0.35593219999999998</c:v>
                </c:pt>
                <c:pt idx="2">
                  <c:v>0.16949153</c:v>
                </c:pt>
                <c:pt idx="3">
                  <c:v>8.4745760000000003E-2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55-4852-89DF-CA0E2FD8B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3"/>
        <c:holeSize val="59"/>
      </c:doughnutChart>
    </c:plotArea>
    <c:plotVisOnly val="1"/>
    <c:dispBlanksAs val="zero"/>
    <c:showDLblsOverMax val="0"/>
  </c:chart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803066712318258"/>
          <c:h val="0.94747481327829475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A8-4070-B083-422FCC81A737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Informe</c:v>
                </c:pt>
                <c:pt idx="1">
                  <c:v>Accompagne</c:v>
                </c:pt>
                <c:pt idx="2">
                  <c:v>Prépare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-6.7796609999999993E-2</c:v>
                </c:pt>
                <c:pt idx="1">
                  <c:v>-0.13499990000000001</c:v>
                </c:pt>
                <c:pt idx="2">
                  <c:v>-0.18644068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8-4070-B083-422FCC81A737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8-4070-B083-422FCC81A737}"/>
                </c:ext>
              </c:extLst>
            </c:dLbl>
            <c:dLbl>
              <c:idx val="1"/>
              <c:layout>
                <c:manualLayout>
                  <c:x val="-2.7691482998838373E-2"/>
                  <c:y val="-2.5112369930500268E-17"/>
                </c:manualLayout>
              </c:layout>
              <c:numFmt formatCode="0%;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A8-4070-B083-422FCC81A737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Informe</c:v>
                </c:pt>
                <c:pt idx="1">
                  <c:v>Accompagne</c:v>
                </c:pt>
                <c:pt idx="2">
                  <c:v>Prépare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1">
                  <c:v>-1.694915E-2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8-4070-B083-422FCC81A737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Informe</c:v>
                </c:pt>
                <c:pt idx="1">
                  <c:v>Accompagne</c:v>
                </c:pt>
                <c:pt idx="2">
                  <c:v>Prépare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0.64406779999999997</c:v>
                </c:pt>
                <c:pt idx="1">
                  <c:v>0.62771197000000001</c:v>
                </c:pt>
                <c:pt idx="2">
                  <c:v>0.57499990000000001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A8-4070-B083-422FCC81A737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BA8-4070-B083-422FCC81A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Informe</c:v>
                </c:pt>
                <c:pt idx="1">
                  <c:v>Accompagne</c:v>
                </c:pt>
                <c:pt idx="2">
                  <c:v>Prépare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0.28813559</c:v>
                </c:pt>
                <c:pt idx="1">
                  <c:v>0.22033897999999996</c:v>
                </c:pt>
                <c:pt idx="2">
                  <c:v>0.23855941999999999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A8-4070-B083-422FCC81A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1"/>
          <c:min val="-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7268138922250513"/>
          <c:h val="0.94747481327829475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A8-4070-B083-422FCC81A737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Par Adédom</c:v>
                </c:pt>
                <c:pt idx="1">
                  <c:v>Par le Département</c:v>
                </c:pt>
                <c:pt idx="2">
                  <c:v>Par l'Etat</c:v>
                </c:pt>
                <c:pt idx="3">
                  <c:v>Par la Région (ARS)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-8.4745760000000003E-2</c:v>
                </c:pt>
                <c:pt idx="1">
                  <c:v>-0.15254237000000001</c:v>
                </c:pt>
                <c:pt idx="2">
                  <c:v>-0.37288136</c:v>
                </c:pt>
                <c:pt idx="3">
                  <c:v>-0.30499989999999999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8-4070-B083-422FCC81A737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400" b="1" i="0" u="none" strike="noStrike" kern="1200" baseline="0">
                      <a:solidFill>
                        <a:srgbClr val="D11E15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8-4070-B083-422FCC81A737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Par Adédom</c:v>
                </c:pt>
                <c:pt idx="1">
                  <c:v>Par le Département</c:v>
                </c:pt>
                <c:pt idx="2">
                  <c:v>Par l'Etat</c:v>
                </c:pt>
                <c:pt idx="3">
                  <c:v>Par la Région (ARS)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-1.694915E-2</c:v>
                </c:pt>
                <c:pt idx="1">
                  <c:v>-8.5000000000000006E-2</c:v>
                </c:pt>
                <c:pt idx="2">
                  <c:v>-0.11864407</c:v>
                </c:pt>
                <c:pt idx="3">
                  <c:v>-0.18644068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8-4070-B083-422FCC81A737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Par Adédom</c:v>
                </c:pt>
                <c:pt idx="1">
                  <c:v>Par le Département</c:v>
                </c:pt>
                <c:pt idx="2">
                  <c:v>Par l'Etat</c:v>
                </c:pt>
                <c:pt idx="3">
                  <c:v>Par la Région (ARS)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0.64406779999999997</c:v>
                </c:pt>
                <c:pt idx="1">
                  <c:v>0.45737288000000015</c:v>
                </c:pt>
                <c:pt idx="2">
                  <c:v>0.43957626000000005</c:v>
                </c:pt>
                <c:pt idx="3">
                  <c:v>0.35601704999999989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A8-4070-B083-422FCC81A737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BA8-4070-B083-422FCC81A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Par Adédom</c:v>
                </c:pt>
                <c:pt idx="1">
                  <c:v>Par le Département</c:v>
                </c:pt>
                <c:pt idx="2">
                  <c:v>Par l'Etat</c:v>
                </c:pt>
                <c:pt idx="3">
                  <c:v>Par la Région (ARS)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0.23728814000000001</c:v>
                </c:pt>
                <c:pt idx="1">
                  <c:v>0.27118643999999997</c:v>
                </c:pt>
                <c:pt idx="2">
                  <c:v>3.3898310000000001E-2</c:v>
                </c:pt>
                <c:pt idx="3">
                  <c:v>8.4745760000000003E-2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A8-4070-B083-422FCC81A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1"/>
          <c:min val="-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10D0-44EB-9DF8-C4E054413F03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10D0-44EB-9DF8-C4E054413F03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0D0-44EB-9DF8-C4E054413F0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0D0-44EB-9DF8-C4E054413F03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0D0-44EB-9DF8-C4E054413F03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0D0-44EB-9DF8-C4E054413F0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0-44EB-9DF8-C4E054413F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D0-44EB-9DF8-C4E054413F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D0-44EB-9DF8-C4E054413F03}"/>
                </c:ext>
              </c:extLst>
            </c:dLbl>
            <c:dLbl>
              <c:idx val="3"/>
              <c:layout>
                <c:manualLayout>
                  <c:x val="0"/>
                  <c:y val="-5.1830218894930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D0-44EB-9DF8-C4E054413F0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D0-44EB-9DF8-C4E054413F0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D0-44EB-9DF8-C4E054413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1">
                  <c:v>0.27118643999999997</c:v>
                </c:pt>
                <c:pt idx="2">
                  <c:v>0.54237287999999995</c:v>
                </c:pt>
                <c:pt idx="3">
                  <c:v>0.18644068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D0-44EB-9DF8-C4E054413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641237262053623"/>
          <c:y val="2.3154471633286988E-2"/>
          <c:w val="0.59217550798741692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Ile-de-France</c:v>
                </c:pt>
                <c:pt idx="1">
                  <c:v>Nord Ouest</c:v>
                </c:pt>
                <c:pt idx="2">
                  <c:v>Nord Est</c:v>
                </c:pt>
                <c:pt idx="3">
                  <c:v>Sud Ouest</c:v>
                </c:pt>
                <c:pt idx="4">
                  <c:v>Sud Est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1.694915E-2</c:v>
                </c:pt>
                <c:pt idx="1">
                  <c:v>0.28822044000000008</c:v>
                </c:pt>
                <c:pt idx="2">
                  <c:v>0.23728814000000001</c:v>
                </c:pt>
                <c:pt idx="3">
                  <c:v>0.15254237000000001</c:v>
                </c:pt>
                <c:pt idx="4">
                  <c:v>0.30499989999999999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3-429E-82D9-CAAB0FCCCD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481231904"/>
        <c:axId val="481227592"/>
      </c:barChart>
      <c:catAx>
        <c:axId val="481231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txPr>
          <a:bodyPr/>
          <a:lstStyle/>
          <a:p>
            <a:pPr algn="r">
              <a:defRPr sz="1200"/>
            </a:pPr>
            <a:endParaRPr lang="fr-FR"/>
          </a:p>
        </c:txPr>
        <c:crossAx val="481227592"/>
        <c:crosses val="autoZero"/>
        <c:auto val="1"/>
        <c:lblAlgn val="ctr"/>
        <c:lblOffset val="100"/>
        <c:noMultiLvlLbl val="0"/>
      </c:catAx>
      <c:valAx>
        <c:axId val="481227592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12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0069930070797E-3"/>
          <c:y val="2.6058631921824199E-2"/>
          <c:w val="0.95522733510810731"/>
          <c:h val="0.95448944375156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>
                <a:alpha val="80000"/>
              </a:srgbClr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BF-4E95-8A24-65E99E77CC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BF-4E95-8A24-65E99E77CC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BF-4E95-8A24-65E99E77C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 algn="ctr">
                  <a:defRPr lang="fr-FR" sz="1800" b="1" i="0" u="none" strike="noStrike" kern="1200" baseline="0">
                    <a:solidFill>
                      <a:srgbClr val="006666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Une inquiétude liée aux financements par les départements</c:v>
                </c:pt>
                <c:pt idx="1">
                  <c:v>Une meilleure perspective sur les recrutements</c:v>
                </c:pt>
                <c:pt idx="2">
                  <c:v>Une plus grande fidélisation des salariés</c:v>
                </c:pt>
                <c:pt idx="3">
                  <c:v>Une complexité dans la mise en place de l'Avenant 43</c:v>
                </c:pt>
                <c:pt idx="4">
                  <c:v>Une appréhension liée à l'activité, en lien avec la compétitivité</c:v>
                </c:pt>
                <c:pt idx="5">
                  <c:v>Le temps nécessaire à la mise en place et au suivi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0.47432204</c:v>
                </c:pt>
                <c:pt idx="1">
                  <c:v>0.22033897999999996</c:v>
                </c:pt>
                <c:pt idx="2">
                  <c:v>0.11864407</c:v>
                </c:pt>
                <c:pt idx="3">
                  <c:v>8.5000000000000006E-2</c:v>
                </c:pt>
                <c:pt idx="4">
                  <c:v>8.4745760000000003E-2</c:v>
                </c:pt>
                <c:pt idx="5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BF-4E95-8A24-65E99E77C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00445160"/>
        <c:axId val="500442808"/>
      </c:barChart>
      <c:catAx>
        <c:axId val="500445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00442808"/>
        <c:crosses val="autoZero"/>
        <c:auto val="1"/>
        <c:lblAlgn val="ctr"/>
        <c:lblOffset val="100"/>
        <c:tickMarkSkip val="1"/>
        <c:noMultiLvlLbl val="0"/>
      </c:catAx>
      <c:valAx>
        <c:axId val="500442808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00445160"/>
        <c:crosses val="max"/>
        <c:crossBetween val="between"/>
        <c:majorUnit val="1"/>
        <c:minorUnit val="0.1"/>
      </c:val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14C7-4FAA-9DF2-5D84B1DFFAE6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14C7-4FAA-9DF2-5D84B1DFFAE6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4C7-4FAA-9DF2-5D84B1DFFAE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4C7-4FAA-9DF2-5D84B1DFFAE6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4C7-4FAA-9DF2-5D84B1DFFAE6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4C7-4FAA-9DF2-5D84B1DFFA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C7-4FAA-9DF2-5D84B1DFFAE6}"/>
                </c:ext>
              </c:extLst>
            </c:dLbl>
            <c:dLbl>
              <c:idx val="3"/>
              <c:layout>
                <c:manualLayout>
                  <c:x val="0"/>
                  <c:y val="-5.1830218894930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C7-4FAA-9DF2-5D84B1DFFA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C7-4FAA-9DF2-5D84B1DFFA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C7-4FAA-9DF2-5D84B1DFF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1">
                  <c:v>0.10169492000000001</c:v>
                </c:pt>
                <c:pt idx="2">
                  <c:v>0.44067796999999997</c:v>
                </c:pt>
                <c:pt idx="3">
                  <c:v>0.45762712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C7-4FAA-9DF2-5D84B1DFF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E61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F-4765-81A8-E8297FDE62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F-4765-81A8-E8297FDE62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 augmentation</c:v>
                </c:pt>
                <c:pt idx="1">
                  <c:v>En forte augmentation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F-4765-81A8-E8297FDE6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3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0069930070797E-3"/>
          <c:y val="2.6058631921824199E-2"/>
          <c:w val="0.95522733510810731"/>
          <c:h val="0.95448944375156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>
                <a:alpha val="80000"/>
              </a:srgbClr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13-4946-ACE3-D2687FDD7C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13-4946-ACE3-D2687FDD7C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13-4946-ACE3-D2687FDD7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 algn="ctr">
                  <a:defRPr lang="fr-FR" sz="1800" b="1" i="0" u="none" strike="noStrike" kern="1200" baseline="0">
                    <a:solidFill>
                      <a:srgbClr val="006666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Sécurise vos moyens (vision budgétaire pluriannuelle, etc.)</c:v>
                </c:pt>
                <c:pt idx="1">
                  <c:v>Ouvre un espace de dialogue et facilite la connaissance des partenaires entre eux</c:v>
                </c:pt>
                <c:pt idx="2">
                  <c:v>Permet une lisibilité pluriannuelle</c:v>
                </c:pt>
                <c:pt idx="3">
                  <c:v>Améliore la transparence (meilleure connaissance des préoccupations, besoins, contraintes du département et du SAAD)</c:v>
                </c:pt>
                <c:pt idx="4">
                  <c:v>Permet de pérenniser les projets</c:v>
                </c:pt>
                <c:pt idx="5">
                  <c:v>Renforce la coopération territoriale</c:v>
                </c:pt>
                <c:pt idx="6">
                  <c:v>Est le fruit d'un diagnostic partagé</c:v>
                </c:pt>
                <c:pt idx="7">
                  <c:v>Valorise l'activité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0.66101694915254239</c:v>
                </c:pt>
                <c:pt idx="1">
                  <c:v>0.59322033898305082</c:v>
                </c:pt>
                <c:pt idx="2">
                  <c:v>0.59322033898305082</c:v>
                </c:pt>
                <c:pt idx="3">
                  <c:v>0.55932203389830504</c:v>
                </c:pt>
                <c:pt idx="4">
                  <c:v>0.4576271186440678</c:v>
                </c:pt>
                <c:pt idx="5">
                  <c:v>0.42372881355932202</c:v>
                </c:pt>
                <c:pt idx="6">
                  <c:v>0.40677966101694918</c:v>
                </c:pt>
                <c:pt idx="7">
                  <c:v>0.30508474576271188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13-4946-ACE3-D2687FDD7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00445160"/>
        <c:axId val="50044280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1er cité</c:v>
                </c:pt>
              </c:strCache>
            </c:strRef>
          </c:tx>
          <c:spPr>
            <a:solidFill>
              <a:srgbClr val="006666"/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B13-4946-ACE3-D2687FDD7C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13-4946-ACE3-D2687FDD7C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13-4946-ACE3-D2687FDD7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Sécurise vos moyens (vision budgétaire pluriannuelle, etc.)</c:v>
                </c:pt>
                <c:pt idx="1">
                  <c:v>Ouvre un espace de dialogue et facilite la connaissance des partenaires entre eux</c:v>
                </c:pt>
                <c:pt idx="2">
                  <c:v>Permet une lisibilité pluriannuelle</c:v>
                </c:pt>
                <c:pt idx="3">
                  <c:v>Améliore la transparence (meilleure connaissance des préoccupations, besoins, contraintes du département et du SAAD)</c:v>
                </c:pt>
                <c:pt idx="4">
                  <c:v>Permet de pérenniser les projets</c:v>
                </c:pt>
                <c:pt idx="5">
                  <c:v>Renforce la coopération territoriale</c:v>
                </c:pt>
                <c:pt idx="6">
                  <c:v>Est le fruit d'un diagnostic partagé</c:v>
                </c:pt>
                <c:pt idx="7">
                  <c:v>Valorise l'activité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0.23788145000000016</c:v>
                </c:pt>
                <c:pt idx="1">
                  <c:v>0.13499990000000001</c:v>
                </c:pt>
                <c:pt idx="2">
                  <c:v>0.22033897999999996</c:v>
                </c:pt>
                <c:pt idx="3">
                  <c:v>6.7796609999999993E-2</c:v>
                </c:pt>
                <c:pt idx="4">
                  <c:v>0.10169492000000001</c:v>
                </c:pt>
                <c:pt idx="5">
                  <c:v>0.13559321999999999</c:v>
                </c:pt>
                <c:pt idx="6">
                  <c:v>6.7796609999999993E-2</c:v>
                </c:pt>
                <c:pt idx="7">
                  <c:v>3.3898310000000001E-2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13-4946-ACE3-D2687FDD7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0443984"/>
        <c:axId val="500439672"/>
      </c:barChart>
      <c:catAx>
        <c:axId val="500445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00442808"/>
        <c:crosses val="autoZero"/>
        <c:auto val="1"/>
        <c:lblAlgn val="ctr"/>
        <c:lblOffset val="100"/>
        <c:tickMarkSkip val="1"/>
        <c:noMultiLvlLbl val="0"/>
      </c:catAx>
      <c:valAx>
        <c:axId val="50044280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00445160"/>
        <c:crosses val="max"/>
        <c:crossBetween val="between"/>
        <c:majorUnit val="1"/>
        <c:minorUnit val="0.1"/>
      </c:valAx>
      <c:catAx>
        <c:axId val="50044398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one"/>
        <c:crossAx val="500439672"/>
        <c:crosses val="max"/>
        <c:auto val="1"/>
        <c:lblAlgn val="ctr"/>
        <c:lblOffset val="100"/>
        <c:noMultiLvlLbl val="0"/>
      </c:catAx>
      <c:valAx>
        <c:axId val="500439672"/>
        <c:scaling>
          <c:orientation val="minMax"/>
          <c:max val="100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00443984"/>
        <c:crosses val="autoZero"/>
        <c:crossBetween val="between"/>
      </c:val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14C7-4FAA-9DF2-5D84B1DFFAE6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14C7-4FAA-9DF2-5D84B1DFFAE6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4C7-4FAA-9DF2-5D84B1DFFAE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4C7-4FAA-9DF2-5D84B1DFFAE6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4C7-4FAA-9DF2-5D84B1DFFAE6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4C7-4FAA-9DF2-5D84B1DFFA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C7-4FAA-9DF2-5D84B1DFFAE6}"/>
                </c:ext>
              </c:extLst>
            </c:dLbl>
            <c:dLbl>
              <c:idx val="3"/>
              <c:layout>
                <c:manualLayout>
                  <c:x val="0"/>
                  <c:y val="-5.1830218894930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C7-4FAA-9DF2-5D84B1DFFA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C7-4FAA-9DF2-5D84B1DFFA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C7-4FAA-9DF2-5D84B1DFF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0.10169492000000001</c:v>
                </c:pt>
                <c:pt idx="1">
                  <c:v>0.40677965999999999</c:v>
                </c:pt>
                <c:pt idx="2">
                  <c:v>0.37288136</c:v>
                </c:pt>
                <c:pt idx="3">
                  <c:v>0.11864407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C7-4FAA-9DF2-5D84B1DFF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3536419782872826"/>
          <c:h val="0.928297925653163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F05-4DC3-A073-0985396780A0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05-4DC3-A073-0985396780A0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L'épanouissement au travail</c:v>
                </c:pt>
                <c:pt idx="1">
                  <c:v>Le maintien et le développement de vos compétences</c:v>
                </c:pt>
                <c:pt idx="2">
                  <c:v>L'équilibre vie professionnelle/vie personnelle</c:v>
                </c:pt>
                <c:pt idx="3">
                  <c:v>La rémunération</c:v>
                </c:pt>
                <c:pt idx="4">
                  <c:v>L'évolution de la carrière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1">
                  <c:v>-3.3898310000000001E-2</c:v>
                </c:pt>
                <c:pt idx="2">
                  <c:v>-5.0847459999999997E-2</c:v>
                </c:pt>
                <c:pt idx="3">
                  <c:v>-0.13559321999999999</c:v>
                </c:pt>
                <c:pt idx="4">
                  <c:v>-0.20338982999999999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05-4DC3-A073-0985396780A0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05-4DC3-A073-0985396780A0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rgbClr val="D11E15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L'épanouissement au travail</c:v>
                </c:pt>
                <c:pt idx="1">
                  <c:v>Le maintien et le développement de vos compétences</c:v>
                </c:pt>
                <c:pt idx="2">
                  <c:v>L'équilibre vie professionnelle/vie personnelle</c:v>
                </c:pt>
                <c:pt idx="3">
                  <c:v>La rémunération</c:v>
                </c:pt>
                <c:pt idx="4">
                  <c:v>L'évolution de la carrière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2" formatCode="0%">
                  <c:v>-1.694915E-2</c:v>
                </c:pt>
                <c:pt idx="4" formatCode="0%">
                  <c:v>-3.3898310000000001E-2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5-4DC3-A073-0985396780A0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L'épanouissement au travail</c:v>
                </c:pt>
                <c:pt idx="1">
                  <c:v>Le maintien et le développement de vos compétences</c:v>
                </c:pt>
                <c:pt idx="2">
                  <c:v>L'équilibre vie professionnelle/vie personnelle</c:v>
                </c:pt>
                <c:pt idx="3">
                  <c:v>La rémunération</c:v>
                </c:pt>
                <c:pt idx="4">
                  <c:v>L'évolution de la carrière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0.23728814000000001</c:v>
                </c:pt>
                <c:pt idx="1">
                  <c:v>0.50847458000000001</c:v>
                </c:pt>
                <c:pt idx="2">
                  <c:v>0.45762712</c:v>
                </c:pt>
                <c:pt idx="3">
                  <c:v>0.66101695000000005</c:v>
                </c:pt>
                <c:pt idx="4">
                  <c:v>0.62711863999999995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05-4DC3-A073-0985396780A0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F05-4DC3-A073-098539678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L'épanouissement au travail</c:v>
                </c:pt>
                <c:pt idx="1">
                  <c:v>Le maintien et le développement de vos compétences</c:v>
                </c:pt>
                <c:pt idx="2">
                  <c:v>L'équilibre vie professionnelle/vie personnelle</c:v>
                </c:pt>
                <c:pt idx="3">
                  <c:v>La rémunération</c:v>
                </c:pt>
                <c:pt idx="4">
                  <c:v>L'évolution de la carrière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0.76271186000000002</c:v>
                </c:pt>
                <c:pt idx="1">
                  <c:v>0.45762712</c:v>
                </c:pt>
                <c:pt idx="2">
                  <c:v>0.47457627000000002</c:v>
                </c:pt>
                <c:pt idx="3">
                  <c:v>0.20338982999999999</c:v>
                </c:pt>
                <c:pt idx="4">
                  <c:v>0.13559321999999999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05-4DC3-A073-098539678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1"/>
          <c:min val="-0.5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FDFA-4305-BBF2-2EADC5CDE803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FDFA-4305-BBF2-2EADC5CDE803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FDFA-4305-BBF2-2EADC5CDE80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FDFA-4305-BBF2-2EADC5CDE803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DFA-4305-BBF2-2EADC5CDE803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FDFA-4305-BBF2-2EADC5CDE8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FA-4305-BBF2-2EADC5CDE8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FA-4305-BBF2-2EADC5CDE8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FA-4305-BBF2-2EADC5CDE803}"/>
                </c:ext>
              </c:extLst>
            </c:dLbl>
            <c:dLbl>
              <c:idx val="3"/>
              <c:layout>
                <c:manualLayout>
                  <c:x val="7.620921645077236E-2"/>
                  <c:y val="-5.1830218894930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A-4305-BBF2-2EADC5CDE80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A-4305-BBF2-2EADC5CDE80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A-4305-BBF2-2EADC5CDE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0.16949153</c:v>
                </c:pt>
                <c:pt idx="1">
                  <c:v>0.62855941999999998</c:v>
                </c:pt>
                <c:pt idx="2">
                  <c:v>0.18499989999999999</c:v>
                </c:pt>
                <c:pt idx="3">
                  <c:v>1.694915E-2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FA-4305-BBF2-2EADC5CDE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3536419782872826"/>
          <c:h val="0.928297925653163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C79-4420-9B99-F158AC81E90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9-4420-9B99-F158AC81E90C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Vous donnez le meilleur de vous-même pour contribuer à l'atteinte des objectifs de votre structure</c:v>
                </c:pt>
                <c:pt idx="1">
                  <c:v>Lorsque vous êtes au travail, vous ne voyez pas le temps passer</c:v>
                </c:pt>
                <c:pt idx="2">
                  <c:v>Vous avez plaisir à venir travailler le matin</c:v>
                </c:pt>
                <c:pt idx="3">
                  <c:v>Vous êtes motivé(e) par votre travail au quotidien</c:v>
                </c:pt>
                <c:pt idx="4">
                  <c:v>Vous avez l'impression d'avoir à travers votre travail une influence positive sur les gens</c:v>
                </c:pt>
                <c:pt idx="5">
                  <c:v>Vous vous sentez reconnu(e) et valorisé(e) par les autorités publiques pour ce que vous apportez à la société civile</c:v>
                </c:pt>
                <c:pt idx="6">
                  <c:v>Votre quantité de travail vous permet d'avoir un bon équilibre de vie professionnelle / vie personnelle</c:v>
                </c:pt>
              </c:strCache>
            </c:strRef>
          </c:cat>
          <c:val>
            <c:numRef>
              <c:f>Feuil1!$D$2:$D$8</c:f>
              <c:numCache>
                <c:formatCode>0%</c:formatCode>
                <c:ptCount val="7"/>
                <c:pt idx="1">
                  <c:v>-3.5000000000000003E-2</c:v>
                </c:pt>
                <c:pt idx="2">
                  <c:v>-1.694915E-2</c:v>
                </c:pt>
                <c:pt idx="3">
                  <c:v>-5.0847459999999997E-2</c:v>
                </c:pt>
                <c:pt idx="4">
                  <c:v>-0.13499990000000001</c:v>
                </c:pt>
                <c:pt idx="5">
                  <c:v>-0.38983051000000002</c:v>
                </c:pt>
                <c:pt idx="6">
                  <c:v>-0.37262710999999998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9-4420-9B99-F158AC81E90C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79-4420-9B99-F158AC81E90C}"/>
                </c:ext>
              </c:extLst>
            </c:dLbl>
            <c:dLbl>
              <c:idx val="2"/>
              <c:numFmt formatCode="0%;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79-4420-9B99-F158AC81E90C}"/>
                </c:ext>
              </c:extLst>
            </c:dLbl>
            <c:dLbl>
              <c:idx val="3"/>
              <c:numFmt formatCode="0%;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E-4E25-9008-9BE1E65240D5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Feuil1!$A$2:$A$8</c:f>
              <c:strCache>
                <c:ptCount val="7"/>
                <c:pt idx="0">
                  <c:v>Vous donnez le meilleur de vous-même pour contribuer à l'atteinte des objectifs de votre structure</c:v>
                </c:pt>
                <c:pt idx="1">
                  <c:v>Lorsque vous êtes au travail, vous ne voyez pas le temps passer</c:v>
                </c:pt>
                <c:pt idx="2">
                  <c:v>Vous avez plaisir à venir travailler le matin</c:v>
                </c:pt>
                <c:pt idx="3">
                  <c:v>Vous êtes motivé(e) par votre travail au quotidien</c:v>
                </c:pt>
                <c:pt idx="4">
                  <c:v>Vous avez l'impression d'avoir à travers votre travail une influence positive sur les gens</c:v>
                </c:pt>
                <c:pt idx="5">
                  <c:v>Vous vous sentez reconnu(e) et valorisé(e) par les autorités publiques pour ce que vous apportez à la société civile</c:v>
                </c:pt>
                <c:pt idx="6">
                  <c:v>Votre quantité de travail vous permet d'avoir un bon équilibre de vie professionnelle / vie personnelle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2" formatCode="0%">
                  <c:v>-3.3898310000000001E-2</c:v>
                </c:pt>
                <c:pt idx="3" formatCode="0%">
                  <c:v>-1.694915E-2</c:v>
                </c:pt>
                <c:pt idx="5" formatCode="0%">
                  <c:v>-0.13499990000000001</c:v>
                </c:pt>
                <c:pt idx="6" formatCode="0%">
                  <c:v>-0.16949153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79-4420-9B99-F158AC81E90C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Vous donnez le meilleur de vous-même pour contribuer à l'atteinte des objectifs de votre structure</c:v>
                </c:pt>
                <c:pt idx="1">
                  <c:v>Lorsque vous êtes au travail, vous ne voyez pas le temps passer</c:v>
                </c:pt>
                <c:pt idx="2">
                  <c:v>Vous avez plaisir à venir travailler le matin</c:v>
                </c:pt>
                <c:pt idx="3">
                  <c:v>Vous êtes motivé(e) par votre travail au quotidien</c:v>
                </c:pt>
                <c:pt idx="4">
                  <c:v>Vous avez l'impression d'avoir à travers votre travail une influence positive sur les gens</c:v>
                </c:pt>
                <c:pt idx="5">
                  <c:v>Vous vous sentez reconnu(e) et valorisé(e) par les autorités publiques pour ce que vous apportez à la société civile</c:v>
                </c:pt>
                <c:pt idx="6">
                  <c:v>Votre quantité de travail vous permet d'avoir un bon équilibre de vie professionnelle / vie personnelle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0.42372881000000001</c:v>
                </c:pt>
                <c:pt idx="1">
                  <c:v>0.37288136</c:v>
                </c:pt>
                <c:pt idx="2">
                  <c:v>0.67796610000000002</c:v>
                </c:pt>
                <c:pt idx="3">
                  <c:v>0.57720349000000004</c:v>
                </c:pt>
                <c:pt idx="4">
                  <c:v>0.67855942000000002</c:v>
                </c:pt>
                <c:pt idx="5">
                  <c:v>0.45822044000000001</c:v>
                </c:pt>
                <c:pt idx="6">
                  <c:v>0.37288136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79-4420-9B99-F158AC81E90C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C79-4420-9B99-F158AC81E90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1600" b="1" i="0" u="none" strike="noStrike" kern="1200" baseline="0">
                      <a:solidFill>
                        <a:srgbClr val="006666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E-4E25-9008-9BE1E6524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Vous donnez le meilleur de vous-même pour contribuer à l'atteinte des objectifs de votre structure</c:v>
                </c:pt>
                <c:pt idx="1">
                  <c:v>Lorsque vous êtes au travail, vous ne voyez pas le temps passer</c:v>
                </c:pt>
                <c:pt idx="2">
                  <c:v>Vous avez plaisir à venir travailler le matin</c:v>
                </c:pt>
                <c:pt idx="3">
                  <c:v>Vous êtes motivé(e) par votre travail au quotidien</c:v>
                </c:pt>
                <c:pt idx="4">
                  <c:v>Vous avez l'impression d'avoir à travers votre travail une influence positive sur les gens</c:v>
                </c:pt>
                <c:pt idx="5">
                  <c:v>Vous vous sentez reconnu(e) et valorisé(e) par les autorités publiques pour ce que vous apportez à la société civile</c:v>
                </c:pt>
                <c:pt idx="6">
                  <c:v>Votre quantité de travail vous permet d'avoir un bon équilibre de vie professionnelle / vie personnelle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0.57627119000000004</c:v>
                </c:pt>
                <c:pt idx="1">
                  <c:v>0.59211863999999992</c:v>
                </c:pt>
                <c:pt idx="2">
                  <c:v>0.27118643999999997</c:v>
                </c:pt>
                <c:pt idx="3">
                  <c:v>0.35499989999999998</c:v>
                </c:pt>
                <c:pt idx="4">
                  <c:v>0.18644068</c:v>
                </c:pt>
                <c:pt idx="5">
                  <c:v>1.694915E-2</c:v>
                </c:pt>
                <c:pt idx="6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79-4420-9B99-F158AC81E9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1"/>
          <c:min val="-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FDFA-4305-BBF2-2EADC5CDE803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FDFA-4305-BBF2-2EADC5CDE803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FDFA-4305-BBF2-2EADC5CDE80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FDFA-4305-BBF2-2EADC5CDE803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DFA-4305-BBF2-2EADC5CDE803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FDFA-4305-BBF2-2EADC5CDE8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FA-4305-BBF2-2EADC5CDE8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FA-4305-BBF2-2EADC5CDE8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FA-4305-BBF2-2EADC5CDE803}"/>
                </c:ext>
              </c:extLst>
            </c:dLbl>
            <c:dLbl>
              <c:idx val="3"/>
              <c:layout>
                <c:manualLayout>
                  <c:x val="6.4858907617678704E-3"/>
                  <c:y val="2.59151094474653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A-4305-BBF2-2EADC5CDE80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A-4305-BBF2-2EADC5CDE80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A-4305-BBF2-2EADC5CDE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0.28813559</c:v>
                </c:pt>
                <c:pt idx="1">
                  <c:v>0.35601705000000006</c:v>
                </c:pt>
                <c:pt idx="2">
                  <c:v>0.30499989999999999</c:v>
                </c:pt>
                <c:pt idx="3">
                  <c:v>5.0847460000000004E-2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FA-4305-BBF2-2EADC5CDE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1-14C7-4FAA-9DF2-5D84B1DFFAE6}"/>
              </c:ext>
            </c:extLst>
          </c:dPt>
          <c:dPt>
            <c:idx val="1"/>
            <c:bubble3D val="0"/>
            <c:spPr>
              <a:solidFill>
                <a:srgbClr val="51C3B5"/>
              </a:solidFill>
            </c:spPr>
            <c:extLst>
              <c:ext xmlns:c16="http://schemas.microsoft.com/office/drawing/2014/chart" uri="{C3380CC4-5D6E-409C-BE32-E72D297353CC}">
                <c16:uniqueId val="{00000003-14C7-4FAA-9DF2-5D84B1DFFAE6}"/>
              </c:ext>
            </c:extLst>
          </c:dPt>
          <c:dPt>
            <c:idx val="2"/>
            <c:bubble3D val="0"/>
            <c:spPr>
              <a:solidFill>
                <a:srgbClr val="FFC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4C7-4FAA-9DF2-5D84B1DFFAE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4C7-4FAA-9DF2-5D84B1DFFAE6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4C7-4FAA-9DF2-5D84B1DFFAE6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4C7-4FAA-9DF2-5D84B1DFFA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fr-FR" sz="2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Tahoma" pitchFamily="34" charset="0"/>
                      <a:cs typeface="Tahoma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C7-4FAA-9DF2-5D84B1DFFA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C7-4FAA-9DF2-5D84B1DFFA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C7-4FAA-9DF2-5D84B1DFFA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C7-4FAA-9DF2-5D84B1DFF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200" b="1" i="0" u="none" strike="noStrike" kern="1200" baseline="0">
                    <a:solidFill>
                      <a:schemeClr val="tx1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0.45762712</c:v>
                </c:pt>
                <c:pt idx="1">
                  <c:v>0.47457627000000002</c:v>
                </c:pt>
                <c:pt idx="2">
                  <c:v>6.7796609999999993E-2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C7-4FAA-9DF2-5D84B1DFF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293363869943468E-2"/>
          <c:y val="2.3154471633286988E-2"/>
          <c:w val="0.90770663613005653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6E-4EE1-AFB3-1B2367EACAA5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6E-4EE1-AFB3-1B2367EACA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Directeur</c:v>
                </c:pt>
                <c:pt idx="1">
                  <c:v>Responsable de structure</c:v>
                </c:pt>
                <c:pt idx="2">
                  <c:v>Directeur Adjoint</c:v>
                </c:pt>
                <c:pt idx="3">
                  <c:v>IDEC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0.81330508000000012</c:v>
                </c:pt>
                <c:pt idx="1">
                  <c:v>8.5000000000000006E-2</c:v>
                </c:pt>
                <c:pt idx="2">
                  <c:v>5.0847460000000004E-2</c:v>
                </c:pt>
                <c:pt idx="3">
                  <c:v>5.0847460000000004E-2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6E-4EE1-AFB3-1B2367EACA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130194544"/>
        <c:axId val="130194936"/>
      </c:barChart>
      <c:catAx>
        <c:axId val="13019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194936"/>
        <c:crosses val="autoZero"/>
        <c:auto val="1"/>
        <c:lblAlgn val="ctr"/>
        <c:lblOffset val="100"/>
        <c:noMultiLvlLbl val="0"/>
      </c:catAx>
      <c:valAx>
        <c:axId val="13019493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019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0069930070797E-3"/>
          <c:y val="2.6058631921824199E-2"/>
          <c:w val="0.8658251954165227"/>
          <c:h val="0.95448944375156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>
                <a:alpha val="80000"/>
              </a:srgbClr>
            </a:solidFill>
            <a:ln w="126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2F-444E-8E65-91D2E49760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2F-444E-8E65-91D2E49760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2F-444E-8E65-91D2E497600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  <a:alpha val="80000"/>
                </a:schemeClr>
              </a:solidFill>
              <a:ln w="12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02F-444E-8E65-91D2E497600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02F-444E-8E65-91D2E4976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 algn="ctr">
                  <a:defRPr lang="fr-FR" sz="1800" b="1" i="0" u="none" strike="noStrike" kern="1200" baseline="0">
                    <a:solidFill>
                      <a:srgbClr val="006666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Le sentiment d'utilité</c:v>
                </c:pt>
                <c:pt idx="1">
                  <c:v>La préoccupation du bien-être des salariés</c:v>
                </c:pt>
                <c:pt idx="2">
                  <c:v>Le travail pour l'intérêt collectif</c:v>
                </c:pt>
                <c:pt idx="3">
                  <c:v>L'attention portée à l'impact sociétal</c:v>
                </c:pt>
                <c:pt idx="4">
                  <c:v>La place de la gouvernance associative dans la gestion quotidienne</c:v>
                </c:pt>
                <c:pt idx="5">
                  <c:v>Autre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0.76271186440677996</c:v>
                </c:pt>
                <c:pt idx="1">
                  <c:v>0.74576271186440679</c:v>
                </c:pt>
                <c:pt idx="2">
                  <c:v>0.6271186440677966</c:v>
                </c:pt>
                <c:pt idx="3">
                  <c:v>0.50847457627118642</c:v>
                </c:pt>
                <c:pt idx="4">
                  <c:v>0.38983050847457629</c:v>
                </c:pt>
                <c:pt idx="5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F-444E-8E65-91D2E4976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00445160"/>
        <c:axId val="500442808"/>
      </c:barChart>
      <c:catAx>
        <c:axId val="500445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00442808"/>
        <c:crosses val="autoZero"/>
        <c:auto val="1"/>
        <c:lblAlgn val="ctr"/>
        <c:lblOffset val="100"/>
        <c:tickMarkSkip val="1"/>
        <c:noMultiLvlLbl val="0"/>
      </c:catAx>
      <c:valAx>
        <c:axId val="500442808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500445160"/>
        <c:crosses val="max"/>
        <c:crossBetween val="between"/>
        <c:majorUnit val="1"/>
        <c:minorUnit val="0.1"/>
      </c:val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1160304007865E-3"/>
          <c:y val="2.0477257315356961E-2"/>
          <c:w val="0.97268138922250513"/>
          <c:h val="0.94747481327829475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Peu importante</c:v>
                </c:pt>
              </c:strCache>
            </c:strRef>
          </c:tx>
          <c:spPr>
            <a:solidFill>
              <a:srgbClr val="F4B18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;0%" sourceLinked="0"/>
              <c:spPr/>
              <c:txPr>
                <a:bodyPr anchorCtr="0"/>
                <a:lstStyle/>
                <a:p>
                  <a:pPr algn="ctr">
                    <a:defRPr lang="fr-FR" sz="1400" b="1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88-43D9-9C80-F5BEDF10C321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Pour donner du sens à votre travail en assurant un service d'utilité publique</c:v>
                </c:pt>
                <c:pt idx="1">
                  <c:v>Parce que le mode de gouvernance me correspond</c:v>
                </c:pt>
                <c:pt idx="2">
                  <c:v>Parce qu'une opportunité professionnelle s'est présentée à vous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-6.7796609999999993E-2</c:v>
                </c:pt>
                <c:pt idx="1">
                  <c:v>-0.10169491999999999</c:v>
                </c:pt>
                <c:pt idx="2">
                  <c:v>-0.18644068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8-43D9-9C80-F5BEDF10C321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Pas du tout importante</c:v>
                </c:pt>
              </c:strCache>
            </c:strRef>
          </c:tx>
          <c:spPr>
            <a:solidFill>
              <a:srgbClr val="D11E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8-43D9-9C80-F5BEDF10C321}"/>
                </c:ext>
              </c:extLst>
            </c:dLbl>
            <c:dLbl>
              <c:idx val="1"/>
              <c:layout>
                <c:manualLayout>
                  <c:x val="-2.7691482998838373E-2"/>
                  <c:y val="-2.5112369930500268E-17"/>
                </c:manualLayout>
              </c:layout>
              <c:numFmt formatCode="0%;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8-43D9-9C80-F5BEDF10C321}"/>
                </c:ext>
              </c:extLst>
            </c:dLbl>
            <c:numFmt formatCode="0%;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Pour donner du sens à votre travail en assurant un service d'utilité publique</c:v>
                </c:pt>
                <c:pt idx="1">
                  <c:v>Parce que le mode de gouvernance me correspond</c:v>
                </c:pt>
                <c:pt idx="2">
                  <c:v>Parce qu'une opportunité professionnelle s'est présentée à vous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1">
                  <c:v>-3.5000000000000003E-2</c:v>
                </c:pt>
                <c:pt idx="2">
                  <c:v>-0.15254237000000001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8-43D9-9C80-F5BEDF10C321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Assez importante</c:v>
                </c:pt>
              </c:strCache>
            </c:strRef>
          </c:tx>
          <c:spPr>
            <a:solidFill>
              <a:srgbClr val="55CB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Pour donner du sens à votre travail en assurant un service d'utilité publique</c:v>
                </c:pt>
                <c:pt idx="1">
                  <c:v>Parce que le mode de gouvernance me correspond</c:v>
                </c:pt>
                <c:pt idx="2">
                  <c:v>Parce qu'une opportunité professionnelle s'est présentée à vous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0.35499989999999998</c:v>
                </c:pt>
                <c:pt idx="1">
                  <c:v>0.42372881000000001</c:v>
                </c:pt>
                <c:pt idx="2">
                  <c:v>0.30499989999999999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8-43D9-9C80-F5BEDF10C321}"/>
            </c:ext>
          </c:extLst>
        </c:ser>
        <c:ser>
          <c:idx val="0"/>
          <c:order val="3"/>
          <c:tx>
            <c:strRef>
              <c:f>Feuil1!$B$1</c:f>
              <c:strCache>
                <c:ptCount val="1"/>
                <c:pt idx="0">
                  <c:v>Très importante</c:v>
                </c:pt>
              </c:strCache>
            </c:strRef>
          </c:tx>
          <c:spPr>
            <a:solidFill>
              <a:srgbClr val="00918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88-43D9-9C80-F5BEDF10C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Pour donner du sens à votre travail en assurant un service d'utilité publique</c:v>
                </c:pt>
                <c:pt idx="1">
                  <c:v>Parce que le mode de gouvernance me correspond</c:v>
                </c:pt>
                <c:pt idx="2">
                  <c:v>Parce qu'une opportunité professionnelle s'est présentée à vous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0.57720349000000004</c:v>
                </c:pt>
                <c:pt idx="1">
                  <c:v>0.43957627000000005</c:v>
                </c:pt>
                <c:pt idx="2">
                  <c:v>0.35601705000000006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88-43D9-9C80-F5BEDF10C3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75244720"/>
        <c:axId val="175239624"/>
      </c:barChart>
      <c:catAx>
        <c:axId val="17524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239624"/>
        <c:crosses val="autoZero"/>
        <c:auto val="1"/>
        <c:lblAlgn val="ctr"/>
        <c:lblOffset val="100"/>
        <c:noMultiLvlLbl val="0"/>
      </c:catAx>
      <c:valAx>
        <c:axId val="175239624"/>
        <c:scaling>
          <c:orientation val="minMax"/>
          <c:max val="1"/>
          <c:min val="-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7524472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fr-FR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26985153806602"/>
          <c:y val="6.7953353938230057E-2"/>
          <c:w val="0.84809160268899575"/>
          <c:h val="0.86409329212353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98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365-4200-8C4E-C8F5F8578A23}"/>
              </c:ext>
            </c:extLst>
          </c:dPt>
          <c:dPt>
            <c:idx val="1"/>
            <c:bubble3D val="0"/>
            <c:spPr>
              <a:solidFill>
                <a:schemeClr val="bg2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365-4200-8C4E-C8F5F8578A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5-4200-8C4E-C8F5F857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13649868513512E-2"/>
          <c:y val="2.3154471633286988E-2"/>
          <c:w val="0.93520776344838863"/>
          <c:h val="0.9582803928127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9-4373-9CD8-17DA916D34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Management</c:v>
                </c:pt>
                <c:pt idx="1">
                  <c:v>RH / GPEC</c:v>
                </c:pt>
                <c:pt idx="2">
                  <c:v>Juridique</c:v>
                </c:pt>
                <c:pt idx="3">
                  <c:v>Gestion</c:v>
                </c:pt>
                <c:pt idx="4">
                  <c:v>Numérique</c:v>
                </c:pt>
                <c:pt idx="5">
                  <c:v>Conduite de projet</c:v>
                </c:pt>
                <c:pt idx="6">
                  <c:v>Autres domaines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0.41463414634146339</c:v>
                </c:pt>
                <c:pt idx="1">
                  <c:v>0.41463414634146339</c:v>
                </c:pt>
                <c:pt idx="2">
                  <c:v>0.34146341463414637</c:v>
                </c:pt>
                <c:pt idx="3">
                  <c:v>0.21951219512195122</c:v>
                </c:pt>
                <c:pt idx="4">
                  <c:v>0.14634146341463414</c:v>
                </c:pt>
                <c:pt idx="5">
                  <c:v>9.7560975609756101E-2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3-499C-A8BD-B9268A41E6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9"/>
        <c:axId val="481231904"/>
        <c:axId val="481227592"/>
      </c:barChart>
      <c:catAx>
        <c:axId val="481231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81227592"/>
        <c:crosses val="autoZero"/>
        <c:auto val="1"/>
        <c:lblAlgn val="ctr"/>
        <c:lblOffset val="100"/>
        <c:noMultiLvlLbl val="0"/>
      </c:catAx>
      <c:valAx>
        <c:axId val="48122759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12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13649868513512E-2"/>
          <c:y val="2.3154471633286988E-2"/>
          <c:w val="0.93520776344838863"/>
          <c:h val="0.9582803928127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RH / GPEC</c:v>
                </c:pt>
                <c:pt idx="1">
                  <c:v>Juridique</c:v>
                </c:pt>
                <c:pt idx="2">
                  <c:v>Gestion</c:v>
                </c:pt>
                <c:pt idx="3">
                  <c:v>Conduite de projet</c:v>
                </c:pt>
                <c:pt idx="4">
                  <c:v>Management</c:v>
                </c:pt>
                <c:pt idx="5">
                  <c:v>Numérique</c:v>
                </c:pt>
                <c:pt idx="6">
                  <c:v>Autres domaines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0.38983050847457629</c:v>
                </c:pt>
                <c:pt idx="1">
                  <c:v>0.30508474576271188</c:v>
                </c:pt>
                <c:pt idx="2">
                  <c:v>0.2711864406779661</c:v>
                </c:pt>
                <c:pt idx="3">
                  <c:v>0.25423728813559321</c:v>
                </c:pt>
                <c:pt idx="4">
                  <c:v>0.22033898305084745</c:v>
                </c:pt>
                <c:pt idx="5">
                  <c:v>0.20338983050847459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3-499C-A8BD-B9268A41E6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9"/>
        <c:axId val="481231904"/>
        <c:axId val="481227592"/>
      </c:barChart>
      <c:catAx>
        <c:axId val="481231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81227592"/>
        <c:crosses val="autoZero"/>
        <c:auto val="1"/>
        <c:lblAlgn val="ctr"/>
        <c:lblOffset val="100"/>
        <c:noMultiLvlLbl val="0"/>
      </c:catAx>
      <c:valAx>
        <c:axId val="48122759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12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26985153806602"/>
          <c:y val="6.7953353938230057E-2"/>
          <c:w val="0.84809160268899575"/>
          <c:h val="0.86409329212353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98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A1E-4EBC-BD50-620532BAC8C2}"/>
              </c:ext>
            </c:extLst>
          </c:dPt>
          <c:dPt>
            <c:idx val="1"/>
            <c:bubble3D val="0"/>
            <c:spPr>
              <a:solidFill>
                <a:schemeClr val="bg2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A1E-4EBC-BD50-620532BAC8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E-4EBC-BD50-620532BAC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13649868513512E-2"/>
          <c:y val="2.3154471633286988E-2"/>
          <c:w val="0.93520776344838863"/>
          <c:h val="0.9582803928127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89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C-4452-8B83-B44D93E428A5}"/>
              </c:ext>
            </c:extLst>
          </c:dPt>
          <c:dPt>
            <c:idx val="3"/>
            <c:invertIfNegative val="0"/>
            <c:bubble3D val="0"/>
            <c:spPr>
              <a:solidFill>
                <a:srgbClr val="0089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BC-4452-8B83-B44D93E428A5}"/>
              </c:ext>
            </c:extLst>
          </c:dPt>
          <c:dPt>
            <c:idx val="4"/>
            <c:invertIfNegative val="0"/>
            <c:bubble3D val="0"/>
            <c:spPr>
              <a:solidFill>
                <a:srgbClr val="0089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C-4452-8B83-B44D93E428A5}"/>
              </c:ext>
            </c:extLst>
          </c:dPt>
          <c:dPt>
            <c:idx val="5"/>
            <c:invertIfNegative val="0"/>
            <c:bubble3D val="0"/>
            <c:spPr>
              <a:solidFill>
                <a:srgbClr val="0089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BC-4452-8B83-B44D93E428A5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BC-4452-8B83-B44D93E428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25 000€ à 35 000€</c:v>
                </c:pt>
                <c:pt idx="1">
                  <c:v>35 001€ à 45 000€</c:v>
                </c:pt>
                <c:pt idx="2">
                  <c:v>45 001€ à 55 000€</c:v>
                </c:pt>
                <c:pt idx="3">
                  <c:v>55 001€ à 65 000€</c:v>
                </c:pt>
                <c:pt idx="4">
                  <c:v>65 001€ à 75 000€</c:v>
                </c:pt>
                <c:pt idx="5">
                  <c:v>Plus de 75 000€</c:v>
                </c:pt>
                <c:pt idx="6">
                  <c:v>Vous ne souhaitez pas répondre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0.13559321999999999</c:v>
                </c:pt>
                <c:pt idx="1">
                  <c:v>0.20338982999999999</c:v>
                </c:pt>
                <c:pt idx="2">
                  <c:v>0.37177965000000007</c:v>
                </c:pt>
                <c:pt idx="3">
                  <c:v>0.10169492000000001</c:v>
                </c:pt>
                <c:pt idx="4">
                  <c:v>3.5000000000000003E-2</c:v>
                </c:pt>
                <c:pt idx="5">
                  <c:v>5.0847460000000004E-2</c:v>
                </c:pt>
                <c:pt idx="6">
                  <c:v>0.10169492000000001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6-40B1-9328-42D51055A0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9"/>
        <c:axId val="481231904"/>
        <c:axId val="481227592"/>
      </c:barChart>
      <c:catAx>
        <c:axId val="481231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81227592"/>
        <c:crosses val="autoZero"/>
        <c:auto val="1"/>
        <c:lblAlgn val="ctr"/>
        <c:lblOffset val="100"/>
        <c:noMultiLvlLbl val="0"/>
      </c:catAx>
      <c:valAx>
        <c:axId val="48122759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12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714398163797402E-2"/>
          <c:y val="2.3154588761013447E-2"/>
          <c:w val="0.87500768236153426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8-4383-893A-84C2AB9CFCDF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8-4383-893A-84C2AB9CFC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11 personnes</c:v>
                </c:pt>
                <c:pt idx="1">
                  <c:v>11 à 49 personnes</c:v>
                </c:pt>
                <c:pt idx="2">
                  <c:v>50 à 99 personnes</c:v>
                </c:pt>
                <c:pt idx="3">
                  <c:v>100 à 249 personnes</c:v>
                </c:pt>
                <c:pt idx="4">
                  <c:v>250 à 499 personnes</c:v>
                </c:pt>
                <c:pt idx="5">
                  <c:v>Plus de 500 personnes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1.694915E-2</c:v>
                </c:pt>
                <c:pt idx="1">
                  <c:v>0.50847458000000001</c:v>
                </c:pt>
                <c:pt idx="2">
                  <c:v>0.11864407</c:v>
                </c:pt>
                <c:pt idx="3">
                  <c:v>0.23728814000000001</c:v>
                </c:pt>
                <c:pt idx="4">
                  <c:v>8.4745760000000003E-2</c:v>
                </c:pt>
                <c:pt idx="5">
                  <c:v>3.3898310000000001E-2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8-4383-893A-84C2AB9CF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130194544"/>
        <c:axId val="130194936"/>
      </c:barChart>
      <c:catAx>
        <c:axId val="13019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194936"/>
        <c:crosses val="autoZero"/>
        <c:auto val="1"/>
        <c:lblAlgn val="ctr"/>
        <c:lblOffset val="100"/>
        <c:noMultiLvlLbl val="0"/>
      </c:catAx>
      <c:valAx>
        <c:axId val="1301949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019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31084725810607"/>
          <c:y val="2.3154471633286988E-2"/>
          <c:w val="0.77368915274189398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1-4DC1-ADB6-AD7FB8772690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1-4DC1-ADB6-AD7FB87726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Moins de 1 an</c:v>
                </c:pt>
                <c:pt idx="1">
                  <c:v>De 1 an à moins de 3 ans</c:v>
                </c:pt>
                <c:pt idx="2">
                  <c:v>De 3 ans à moins de 10 ans </c:v>
                </c:pt>
                <c:pt idx="3">
                  <c:v>De 10 ans à moins de 20 ans</c:v>
                </c:pt>
                <c:pt idx="4">
                  <c:v>20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8.5000000000000006E-2</c:v>
                </c:pt>
                <c:pt idx="1">
                  <c:v>0.22033897999999996</c:v>
                </c:pt>
                <c:pt idx="2">
                  <c:v>0.32177967000000013</c:v>
                </c:pt>
                <c:pt idx="3">
                  <c:v>0.22033897999999996</c:v>
                </c:pt>
                <c:pt idx="4">
                  <c:v>0.15254237000000001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81-4DC1-ADB6-AD7FB8772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130194544"/>
        <c:axId val="130194936"/>
      </c:barChart>
      <c:catAx>
        <c:axId val="13019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194936"/>
        <c:crosses val="autoZero"/>
        <c:auto val="1"/>
        <c:lblAlgn val="ctr"/>
        <c:lblOffset val="100"/>
        <c:noMultiLvlLbl val="0"/>
      </c:catAx>
      <c:valAx>
        <c:axId val="1301949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019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31084725810607"/>
          <c:y val="2.3154471633286988E-2"/>
          <c:w val="0.77368915274189398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8-4DAF-9E60-835CA2A445A9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8-4DAF-9E60-835CA2A445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Moins de 3 ans</c:v>
                </c:pt>
                <c:pt idx="1">
                  <c:v>De 3 ans à moins de 10 ans </c:v>
                </c:pt>
                <c:pt idx="2">
                  <c:v>De 10 ans à moins de 20 ans</c:v>
                </c:pt>
                <c:pt idx="3">
                  <c:v>20 ans et plus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0.18644068</c:v>
                </c:pt>
                <c:pt idx="1">
                  <c:v>0.25423729</c:v>
                </c:pt>
                <c:pt idx="2">
                  <c:v>0.38983051000000002</c:v>
                </c:pt>
                <c:pt idx="3">
                  <c:v>0.16949153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C8-4DAF-9E60-835CA2A445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130194544"/>
        <c:axId val="130194936"/>
      </c:barChart>
      <c:catAx>
        <c:axId val="13019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194936"/>
        <c:crosses val="autoZero"/>
        <c:auto val="1"/>
        <c:lblAlgn val="ctr"/>
        <c:lblOffset val="100"/>
        <c:noMultiLvlLbl val="0"/>
      </c:catAx>
      <c:valAx>
        <c:axId val="1301949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019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explosion val="10"/>
          <c:dPt>
            <c:idx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B93-4E76-BF98-793BED466B91}"/>
              </c:ext>
            </c:extLst>
          </c:dPt>
          <c:dPt>
            <c:idx val="1"/>
            <c:bubble3D val="0"/>
            <c:spPr>
              <a:solidFill>
                <a:srgbClr val="13AF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B93-4E76-BF98-793BED466B91}"/>
              </c:ext>
            </c:extLst>
          </c:dPt>
          <c:dPt>
            <c:idx val="2"/>
            <c:bubble3D val="0"/>
            <c:spPr>
              <a:solidFill>
                <a:srgbClr val="0D7A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B93-4E76-BF98-793BED466B91}"/>
              </c:ext>
            </c:extLst>
          </c:dPt>
          <c:dPt>
            <c:idx val="3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B93-4E76-BF98-793BED466B9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93-4E76-BF98-793BED466B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93-4E76-BF98-793BED466B9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93-4E76-BF98-793BED466B9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B93-4E76-BF98-793BED466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0.12</c:v>
                </c:pt>
                <c:pt idx="1">
                  <c:v>0.15</c:v>
                </c:pt>
                <c:pt idx="2">
                  <c:v>0.25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93-4E76-BF98-793BED466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explosion val="10"/>
          <c:dPt>
            <c:idx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880-46DC-9EBC-5809A88C3A16}"/>
              </c:ext>
            </c:extLst>
          </c:dPt>
          <c:dPt>
            <c:idx val="1"/>
            <c:bubble3D val="0"/>
            <c:spPr>
              <a:solidFill>
                <a:srgbClr val="13AF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880-46DC-9EBC-5809A88C3A16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880-46DC-9EBC-5809A88C3A16}"/>
              </c:ext>
            </c:extLst>
          </c:dPt>
          <c:dPt>
            <c:idx val="3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880-46DC-9EBC-5809A88C3A1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80-46DC-9EBC-5809A88C3A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80-46DC-9EBC-5809A88C3A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80-46DC-9EBC-5809A88C3A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880-46DC-9EBC-5809A88C3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inf</c:v>
                </c:pt>
                <c:pt idx="1">
                  <c:v>Bac</c:v>
                </c:pt>
                <c:pt idx="2">
                  <c:v>sup</c:v>
                </c:pt>
                <c:pt idx="3">
                  <c:v>nsp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1.694915E-2</c:v>
                </c:pt>
                <c:pt idx="1">
                  <c:v>6.7796609999999993E-2</c:v>
                </c:pt>
                <c:pt idx="2">
                  <c:v>0.40499989999999997</c:v>
                </c:pt>
                <c:pt idx="3">
                  <c:v>0.51025434000000003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80-46DC-9EBC-5809A88C3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98694622021548E-2"/>
          <c:y val="2.3154471633286988E-2"/>
          <c:w val="0.93720130537797841"/>
          <c:h val="0.973491815476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190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4-4009-A4A0-A1D3630F0D36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4-4009-A4A0-A1D3630F0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SAAD PA</c:v>
                </c:pt>
                <c:pt idx="1">
                  <c:v>SAAD Famille TISF</c:v>
                </c:pt>
                <c:pt idx="2">
                  <c:v>Santé SSIAD</c:v>
                </c:pt>
                <c:pt idx="3">
                  <c:v>Santé CSI</c:v>
                </c:pt>
                <c:pt idx="4">
                  <c:v>SAAD PH</c:v>
                </c:pt>
                <c:pt idx="5">
                  <c:v>SPASAD</c:v>
                </c:pt>
                <c:pt idx="6">
                  <c:v>Autres(s)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0.47457627000000002</c:v>
                </c:pt>
                <c:pt idx="1">
                  <c:v>0.19</c:v>
                </c:pt>
                <c:pt idx="2">
                  <c:v>0.10169492000000001</c:v>
                </c:pt>
                <c:pt idx="3">
                  <c:v>8.4745760000000003E-2</c:v>
                </c:pt>
                <c:pt idx="4">
                  <c:v>6.7796609999999993E-2</c:v>
                </c:pt>
                <c:pt idx="5">
                  <c:v>6.7796609999999993E-2</c:v>
                </c:pt>
                <c:pt idx="6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4-4009-A4A0-A1D3630F0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9"/>
        <c:axId val="130194544"/>
        <c:axId val="130194936"/>
      </c:barChart>
      <c:catAx>
        <c:axId val="13019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194936"/>
        <c:crosses val="autoZero"/>
        <c:auto val="1"/>
        <c:lblAlgn val="ctr"/>
        <c:lblOffset val="100"/>
        <c:noMultiLvlLbl val="0"/>
      </c:catAx>
      <c:valAx>
        <c:axId val="1301949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019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0.40234</cdr:x>
      <cdr:y>0.32432</cdr:y>
    </cdr:from>
    <cdr:to>
      <cdr:x>0.45884</cdr:x>
      <cdr:y>0.38143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80EA88D-1940-4E12-8555-D073EEB05843}"/>
            </a:ext>
          </a:extLst>
        </cdr:cNvPr>
        <cdr:cNvSpPr txBox="1"/>
      </cdr:nvSpPr>
      <cdr:spPr>
        <a:xfrm xmlns:a="http://schemas.openxmlformats.org/drawingml/2006/main">
          <a:off x="2051130" y="1423320"/>
          <a:ext cx="288028" cy="25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32EA-28FB-405D-AF49-29FACE7E76BA}" type="datetimeFigureOut">
              <a:rPr lang="fr-FR" smtClean="0"/>
              <a:pPr/>
              <a:t>19/01/2022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376F6-111F-4299-9B37-A0A2297705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86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5EF20-79B3-4932-9552-FC63116E2FC4}" type="datetimeFigureOut">
              <a:rPr lang="fr-FR" smtClean="0"/>
              <a:pPr/>
              <a:t>19/01/2022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B4A8E-662C-4B32-9C07-4C0A1271D84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B4A8E-662C-4B32-9C07-4C0A1271D84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12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8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7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555487" y="3284984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Rapport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7" y="3754074"/>
            <a:ext cx="1631950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5" y="5967376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4" baseline="0"/>
            </a:lvl1pPr>
            <a:lvl2pPr marL="609597" indent="0" algn="ctr">
              <a:buNone/>
              <a:defRPr sz="2667"/>
            </a:lvl2pPr>
            <a:lvl3pPr marL="1219194" indent="0" algn="ctr">
              <a:buNone/>
              <a:defRPr sz="2400"/>
            </a:lvl3pPr>
            <a:lvl4pPr marL="1828789" indent="0" algn="ctr">
              <a:buNone/>
              <a:defRPr sz="2133"/>
            </a:lvl4pPr>
            <a:lvl5pPr marL="2438386" indent="0" algn="ctr">
              <a:buNone/>
              <a:defRPr sz="2133"/>
            </a:lvl5pPr>
            <a:lvl6pPr marL="3047983" indent="0" algn="ctr">
              <a:buNone/>
              <a:defRPr sz="2133"/>
            </a:lvl6pPr>
            <a:lvl7pPr marL="3657579" indent="0" algn="ctr">
              <a:buNone/>
              <a:defRPr sz="2133"/>
            </a:lvl7pPr>
            <a:lvl8pPr marL="4267175" indent="0" algn="ctr">
              <a:buNone/>
              <a:defRPr sz="2133"/>
            </a:lvl8pPr>
            <a:lvl9pPr marL="4876772" indent="0" algn="ctr">
              <a:buNone/>
              <a:defRPr sz="21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496002" y="5967379"/>
            <a:ext cx="673520" cy="50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4" dirty="0"/>
              <a:t>À   :</a:t>
            </a:r>
          </a:p>
          <a:p>
            <a:r>
              <a:rPr lang="fr-FR" sz="1354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312181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501" userDrawn="1">
          <p15:clr>
            <a:srgbClr val="FBAE40"/>
          </p15:clr>
        </p15:guide>
        <p15:guide id="3" pos="53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4287811" y="3997515"/>
            <a:ext cx="3887987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334121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84517"/>
      </p:ext>
    </p:extLst>
  </p:cSld>
  <p:clrMapOvr>
    <a:masterClrMapping/>
  </p:clrMapOvr>
  <p:hf sldNum="0"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58810"/>
      </p:ext>
    </p:extLst>
  </p:cSld>
  <p:clrMapOvr>
    <a:masterClrMapping/>
  </p:clrMapOvr>
  <p:hf sldNum="0"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12446"/>
      </p:ext>
    </p:extLst>
  </p:cSld>
  <p:clrMapOvr>
    <a:masterClrMapping/>
  </p:clrMapOvr>
  <p:hf sldNum="0"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33149"/>
      </p:ext>
    </p:extLst>
  </p:cSld>
  <p:clrMapOvr>
    <a:masterClrMapping/>
  </p:clrMapOvr>
  <p:hf sldNum="0"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23085"/>
      </p:ext>
    </p:extLst>
  </p:cSld>
  <p:clrMapOvr>
    <a:masterClrMapping/>
  </p:clrMapOvr>
  <p:hf sldNum="0"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3898"/>
      </p:ext>
    </p:extLst>
  </p:cSld>
  <p:clrMapOvr>
    <a:masterClrMapping/>
  </p:clrMapOvr>
  <p:hf sldNum="0"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69880"/>
      </p:ext>
    </p:extLst>
  </p:cSld>
  <p:clrMapOvr>
    <a:masterClrMapping/>
  </p:clrMapOvr>
  <p:hf sldNum="0"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1848583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645485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4" y="3429001"/>
            <a:ext cx="2068195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901845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119491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64605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87468" y="4171593"/>
            <a:ext cx="7804533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38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317698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1884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Impact" panose="020B0806030902050204" pitchFamily="34" charset="0"/>
                <a:cs typeface="Arial" panose="020B0604020202020204" pitchFamily="34" charset="0"/>
              </a:rPr>
              <a:t>Zoom </a:t>
            </a:r>
          </a:p>
          <a:p>
            <a:r>
              <a:rPr lang="fr-FR" sz="6600" dirty="0">
                <a:latin typeface="Impact" panose="020B0806030902050204" pitchFamily="34" charset="0"/>
                <a:cs typeface="Arial" panose="020B0604020202020204" pitchFamily="34" charset="0"/>
              </a:rPr>
              <a:t>Sur…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109625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46E70-5925-4CAF-8E94-022DA3972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730BDA-F6C6-4E1D-A322-CA3B1539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D036F9-BA4F-4E48-BC74-75198871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8CBF25-2E8D-4D9E-BA59-6061D6E6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1A004-48CB-4984-A00C-E20837C5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458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C288B-0A93-4631-BB12-DDF28038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257C8-0D8E-4869-BC02-73AEB06B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95169-4E1B-45D4-B341-6416E43A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EFA87A-054D-4571-8AAB-1C8D85D4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D21A4-C49E-48D6-9588-D46212AD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73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B7B50-4761-42E8-8C2E-3D0466D0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90C2F2-5FD8-4A04-A2EF-88D8E4F5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F6DEA-EB1C-4A38-83EF-F144B9C4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248CC-3472-47FF-AA44-4ED85A4D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02CD5F-6096-4B97-8859-180F8D33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69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F4A62-CE5F-4BCD-B2A2-623079AE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C4729-AD3E-4FA3-BE6F-8BD99626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D18DE2-3789-468F-AF3A-401F5213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B255F7-4FD1-49B5-9A8F-BCBDA2DF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884110-0998-4517-9B8E-539B593B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9A9898-5079-455D-B795-3798B41E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4328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8FEFD-7518-40BD-9D75-4A4E44AB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A8D6C1-37A2-403D-B783-BDE17303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94546D-AB2B-4380-A87E-A076D035D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D2ED5D-8ADE-43D3-A74C-D3A180F7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A9BC9C-1B64-4970-A380-2FF39726E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E87802-8215-402F-8C87-F90E942E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81AEB6-BBFC-4034-BD04-9C252944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6D5003-3B35-472D-83DB-EBB66E46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6822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5DAD6-24FC-4DAB-8387-E731988F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68089A-0044-41FF-ADD6-7ACAC65B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B877D9-FFFE-492F-831C-BD71E8D7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7CCF69-5E7F-4FD2-9362-17B090E0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5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EE6CBC-BBFA-4F11-8FA6-054F57CD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56E00C-E65C-449C-B1C0-F02B7E2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A25AC6-CE4B-4AFF-A72E-27C81309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280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3919B-66C5-4C56-B275-1ADA3B15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12311-29E0-4565-95B7-14CFADDA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453848-CC55-45ED-A3C2-F0DDFD5E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E0B6F-1195-4BB1-AA5D-15D0852B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782A9-736B-4AA8-A809-997AE121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0E9EB1-8969-431C-8F13-1194714E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986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8E3A8-29A5-4C77-9BB8-7244EFD1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6084B4-6DE8-4A5A-AA00-79451FF00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31FEF4-2085-4ABA-87EC-93707FB4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62C74C-4580-4AE0-A936-EDF54C97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F6D0D-BBCA-4C1D-9EA0-544A273E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86F574-7931-459E-B1AB-274BC4AB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7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1848583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9791790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A80A1-B439-41B3-BFFC-D9C5B21F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FC8FE9-E93D-4186-9692-39292E72C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12620-F8EF-4399-90F6-AB514917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EDFE-EB42-4852-8E5B-F42EC380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0915FC-3BAC-42AF-AAAE-7808B3B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1667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75C25F-2F02-4B95-B614-0EBE49FBF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4EB97E-DA7B-4954-B425-7903CAD24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72718C-D836-476F-BF9B-0F19A6A0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9B9B82-3EED-4B67-A88A-46FBF029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5598C-5D74-45D5-BF2B-9D9FE3C2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4" y="3429001"/>
            <a:ext cx="2068195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81317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119491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70482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064989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25082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132315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39056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2" y="3429001"/>
            <a:ext cx="2140330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31880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1867819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06338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2127505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49951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8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7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292747" y="3284984"/>
            <a:ext cx="215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Proposition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7" y="3754074"/>
            <a:ext cx="1631950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5" y="5967376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4" baseline="0"/>
            </a:lvl1pPr>
            <a:lvl2pPr marL="609597" indent="0" algn="ctr">
              <a:buNone/>
              <a:defRPr sz="2667"/>
            </a:lvl2pPr>
            <a:lvl3pPr marL="1219194" indent="0" algn="ctr">
              <a:buNone/>
              <a:defRPr sz="2400"/>
            </a:lvl3pPr>
            <a:lvl4pPr marL="1828789" indent="0" algn="ctr">
              <a:buNone/>
              <a:defRPr sz="2133"/>
            </a:lvl4pPr>
            <a:lvl5pPr marL="2438386" indent="0" algn="ctr">
              <a:buNone/>
              <a:defRPr sz="2133"/>
            </a:lvl5pPr>
            <a:lvl6pPr marL="3047983" indent="0" algn="ctr">
              <a:buNone/>
              <a:defRPr sz="2133"/>
            </a:lvl6pPr>
            <a:lvl7pPr marL="3657579" indent="0" algn="ctr">
              <a:buNone/>
              <a:defRPr sz="2133"/>
            </a:lvl7pPr>
            <a:lvl8pPr marL="4267175" indent="0" algn="ctr">
              <a:buNone/>
              <a:defRPr sz="2133"/>
            </a:lvl8pPr>
            <a:lvl9pPr marL="4876772" indent="0" algn="ctr">
              <a:buNone/>
              <a:defRPr sz="21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496002" y="5967379"/>
            <a:ext cx="673520" cy="50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4" dirty="0"/>
              <a:t>À   :</a:t>
            </a:r>
          </a:p>
          <a:p>
            <a:r>
              <a:rPr lang="fr-FR" sz="1354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281748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501" userDrawn="1">
          <p15:clr>
            <a:srgbClr val="FBAE40"/>
          </p15:clr>
        </p15:guide>
        <p15:guide id="3" pos="269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2" y="3429001"/>
            <a:ext cx="2140330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655499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7693" y="3429001"/>
            <a:ext cx="1848583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82694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910841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10793143" y="705129"/>
            <a:ext cx="1122937" cy="666349"/>
            <a:chOff x="8769424" y="705128"/>
            <a:chExt cx="912386" cy="666349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15"/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12386" cy="243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85" b="1" spc="406" baseline="0" dirty="0">
                  <a:solidFill>
                    <a:srgbClr val="13AFB7"/>
                  </a:solidFill>
                </a:rPr>
                <a:t>individus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880972" y="1052513"/>
            <a:ext cx="887046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31" b="1">
                <a:solidFill>
                  <a:schemeClr val="bg1"/>
                </a:solidFill>
              </a:defRPr>
            </a:lvl1pPr>
            <a:lvl2pPr>
              <a:defRPr sz="1231"/>
            </a:lvl2pPr>
            <a:lvl3pPr>
              <a:defRPr sz="1231"/>
            </a:lvl3pPr>
            <a:lvl4pPr>
              <a:defRPr sz="1231"/>
            </a:lvl4pPr>
            <a:lvl5pPr>
              <a:defRPr sz="1231"/>
            </a:lvl5pPr>
          </a:lstStyle>
          <a:p>
            <a:pPr lvl="0"/>
            <a:r>
              <a:rPr lang="fr-FR" dirty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91562089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49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63" y="715524"/>
            <a:ext cx="458752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10793139" y="1052737"/>
            <a:ext cx="1104661" cy="318741"/>
            <a:chOff x="8769424" y="1052736"/>
            <a:chExt cx="897537" cy="31874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15"/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897537" cy="243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85" b="1" spc="234" baseline="0" dirty="0">
                  <a:solidFill>
                    <a:srgbClr val="13AFB7"/>
                  </a:solidFill>
                </a:rPr>
                <a:t>entreprises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880972" y="1052513"/>
            <a:ext cx="887046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31" b="1">
                <a:solidFill>
                  <a:schemeClr val="bg1"/>
                </a:solidFill>
              </a:defRPr>
            </a:lvl1pPr>
            <a:lvl2pPr>
              <a:defRPr sz="1231"/>
            </a:lvl2pPr>
            <a:lvl3pPr>
              <a:defRPr sz="1231"/>
            </a:lvl3pPr>
            <a:lvl4pPr>
              <a:defRPr sz="1231"/>
            </a:lvl4pPr>
            <a:lvl5pPr>
              <a:defRPr sz="1231"/>
            </a:lvl5pPr>
          </a:lstStyle>
          <a:p>
            <a:pPr lvl="0"/>
            <a:r>
              <a:rPr lang="fr-FR" dirty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799571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49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86401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49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51402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434881" y="6597109"/>
            <a:ext cx="543739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77" i="1" dirty="0">
                <a:solidFill>
                  <a:schemeClr val="bg1"/>
                </a:solidFill>
              </a:rPr>
              <a:t>pour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6479413" y="1700811"/>
            <a:ext cx="51402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568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49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96248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49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/>
          <p:nvPr userDrawn="1"/>
        </p:nvSpPr>
        <p:spPr>
          <a:xfrm flipH="1">
            <a:off x="3880369" y="1934096"/>
            <a:ext cx="3649590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03565" y="2565120"/>
            <a:ext cx="1861130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5" name="Rectangle 4"/>
          <p:cNvSpPr/>
          <p:nvPr userDrawn="1"/>
        </p:nvSpPr>
        <p:spPr>
          <a:xfrm>
            <a:off x="7779879" y="2520280"/>
            <a:ext cx="1861130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6" name="Rectangle 5"/>
          <p:cNvSpPr/>
          <p:nvPr userDrawn="1"/>
        </p:nvSpPr>
        <p:spPr>
          <a:xfrm>
            <a:off x="7845633" y="4228016"/>
            <a:ext cx="1861130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7" name="Rectangle 6"/>
          <p:cNvSpPr/>
          <p:nvPr userDrawn="1"/>
        </p:nvSpPr>
        <p:spPr>
          <a:xfrm>
            <a:off x="7828077" y="4811291"/>
            <a:ext cx="1861130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8" name="Rectangle 7"/>
          <p:cNvSpPr/>
          <p:nvPr userDrawn="1"/>
        </p:nvSpPr>
        <p:spPr>
          <a:xfrm>
            <a:off x="1703565" y="1934096"/>
            <a:ext cx="1861130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9" name="Rectangle 8"/>
          <p:cNvSpPr/>
          <p:nvPr userDrawn="1"/>
        </p:nvSpPr>
        <p:spPr>
          <a:xfrm>
            <a:off x="7779879" y="1966528"/>
            <a:ext cx="1861130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10" name="Rectangle 9"/>
          <p:cNvSpPr/>
          <p:nvPr userDrawn="1"/>
        </p:nvSpPr>
        <p:spPr>
          <a:xfrm>
            <a:off x="1667181" y="4859040"/>
            <a:ext cx="1861130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11" name="Rectangle 10"/>
          <p:cNvSpPr/>
          <p:nvPr userDrawn="1"/>
        </p:nvSpPr>
        <p:spPr>
          <a:xfrm>
            <a:off x="1703565" y="4228016"/>
            <a:ext cx="1861130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</p:spTree>
    <p:extLst>
      <p:ext uri="{BB962C8B-B14F-4D97-AF65-F5344CB8AC3E}">
        <p14:creationId xmlns:p14="http://schemas.microsoft.com/office/powerpoint/2010/main" val="3793853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2521C-9C45-49F1-B865-8F054D006DF6}"/>
              </a:ext>
            </a:extLst>
          </p:cNvPr>
          <p:cNvSpPr/>
          <p:nvPr userDrawn="1"/>
        </p:nvSpPr>
        <p:spPr>
          <a:xfrm>
            <a:off x="955738" y="6002126"/>
            <a:ext cx="10280527" cy="35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015" indent="7215" algn="ctr">
              <a:buClr>
                <a:srgbClr val="FFFFFF"/>
              </a:buClr>
            </a:pPr>
            <a:r>
              <a:rPr lang="fr-FR" sz="1723" dirty="0">
                <a:solidFill>
                  <a:schemeClr val="bg1"/>
                </a:solidFill>
                <a:latin typeface="Calibri" panose="020F0502020204030204" pitchFamily="34" charset="0"/>
              </a:rPr>
              <a:t>« </a:t>
            </a:r>
            <a:r>
              <a:rPr lang="fr-FR" sz="1723" i="1" dirty="0">
                <a:solidFill>
                  <a:schemeClr val="bg1"/>
                </a:solidFill>
                <a:ea typeface="Tahoma" pitchFamily="34" charset="0"/>
              </a:rPr>
              <a:t>Rendre le monde intelligible pour agir aujourd’hui et imaginer demain. </a:t>
            </a:r>
            <a:r>
              <a:rPr lang="fr-FR" sz="1723" dirty="0">
                <a:solidFill>
                  <a:schemeClr val="bg1"/>
                </a:solidFill>
                <a:latin typeface="Calibri" panose="020F050202020403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35878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8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7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190963" y="3284984"/>
            <a:ext cx="235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Présentation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7" y="3754074"/>
            <a:ext cx="1631950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5" y="594928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4" baseline="0"/>
            </a:lvl1pPr>
            <a:lvl2pPr marL="609597" indent="0" algn="ctr">
              <a:buNone/>
              <a:defRPr sz="2667"/>
            </a:lvl2pPr>
            <a:lvl3pPr marL="1219194" indent="0" algn="ctr">
              <a:buNone/>
              <a:defRPr sz="2400"/>
            </a:lvl3pPr>
            <a:lvl4pPr marL="1828789" indent="0" algn="ctr">
              <a:buNone/>
              <a:defRPr sz="2133"/>
            </a:lvl4pPr>
            <a:lvl5pPr marL="2438386" indent="0" algn="ctr">
              <a:buNone/>
              <a:defRPr sz="2133"/>
            </a:lvl5pPr>
            <a:lvl6pPr marL="3047983" indent="0" algn="ctr">
              <a:buNone/>
              <a:defRPr sz="2133"/>
            </a:lvl6pPr>
            <a:lvl7pPr marL="3657579" indent="0" algn="ctr">
              <a:buNone/>
              <a:defRPr sz="2133"/>
            </a:lvl7pPr>
            <a:lvl8pPr marL="4267175" indent="0" algn="ctr">
              <a:buNone/>
              <a:defRPr sz="2133"/>
            </a:lvl8pPr>
            <a:lvl9pPr marL="4876772" indent="0" algn="ctr">
              <a:buNone/>
              <a:defRPr sz="21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496002" y="5949283"/>
            <a:ext cx="673520" cy="50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4" dirty="0"/>
              <a:t>À   :</a:t>
            </a:r>
          </a:p>
          <a:p>
            <a:r>
              <a:rPr lang="fr-FR" sz="1354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55523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501" userDrawn="1">
          <p15:clr>
            <a:srgbClr val="FBAE40"/>
          </p15:clr>
        </p15:guide>
        <p15:guide id="3" pos="269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2020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6004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4639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66374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08048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5682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05961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15000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1615"/>
      </p:ext>
    </p:extLst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977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8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7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7" y="3868473"/>
            <a:ext cx="1631950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131883" y="3429000"/>
            <a:ext cx="2313516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baseline="0"/>
            </a:lvl1pPr>
          </a:lstStyle>
          <a:p>
            <a:pPr lvl="0"/>
            <a:r>
              <a:rPr lang="fr-FR" dirty="0"/>
              <a:t>Nature du doc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28685" y="5949280"/>
            <a:ext cx="3263317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4" baseline="0"/>
            </a:lvl1pPr>
            <a:lvl2pPr marL="609597" indent="0" algn="ctr">
              <a:buNone/>
              <a:defRPr sz="2667"/>
            </a:lvl2pPr>
            <a:lvl3pPr marL="1219194" indent="0" algn="ctr">
              <a:buNone/>
              <a:defRPr sz="2400"/>
            </a:lvl3pPr>
            <a:lvl4pPr marL="1828789" indent="0" algn="ctr">
              <a:buNone/>
              <a:defRPr sz="2133"/>
            </a:lvl4pPr>
            <a:lvl5pPr marL="2438386" indent="0" algn="ctr">
              <a:buNone/>
              <a:defRPr sz="2133"/>
            </a:lvl5pPr>
            <a:lvl6pPr marL="3047983" indent="0" algn="ctr">
              <a:buNone/>
              <a:defRPr sz="2133"/>
            </a:lvl6pPr>
            <a:lvl7pPr marL="3657579" indent="0" algn="ctr">
              <a:buNone/>
              <a:defRPr sz="2133"/>
            </a:lvl7pPr>
            <a:lvl8pPr marL="4267175" indent="0" algn="ctr">
              <a:buNone/>
              <a:defRPr sz="2133"/>
            </a:lvl8pPr>
            <a:lvl9pPr marL="4876772" indent="0" algn="ctr">
              <a:buNone/>
              <a:defRPr sz="21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496002" y="5949283"/>
            <a:ext cx="673520" cy="50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4" dirty="0"/>
              <a:t>À   :</a:t>
            </a:r>
          </a:p>
          <a:p>
            <a:r>
              <a:rPr lang="fr-FR" sz="1354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00362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501" userDrawn="1">
          <p15:clr>
            <a:srgbClr val="FBAE40"/>
          </p15:clr>
        </p15:guide>
        <p15:guide id="3" pos="269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28108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03288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49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178992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49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4" y="286152"/>
            <a:ext cx="10515600" cy="566706"/>
          </a:xfrm>
          <a:prstGeom prst="rect">
            <a:avLst/>
          </a:prstGeom>
        </p:spPr>
        <p:txBody>
          <a:bodyPr wrap="square" anchor="ctr"/>
          <a:lstStyle>
            <a:lvl1pPr>
              <a:defRPr sz="3446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6" y="1700811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215" baseline="0"/>
            </a:lvl1pPr>
            <a:lvl2pPr marL="554906" indent="-281361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969"/>
            </a:lvl2pPr>
            <a:lvl3pPr marL="881207" indent="-281361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723"/>
            </a:lvl3pPr>
            <a:lvl4pPr marL="1207507" indent="-281361" algn="just" defTabSz="1207507">
              <a:buClr>
                <a:srgbClr val="C00000"/>
              </a:buClr>
              <a:buFont typeface="Calibri" panose="020F0502020204030204" pitchFamily="34" charset="0"/>
              <a:buChar char="-"/>
              <a:defRPr sz="147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5" y="980728"/>
            <a:ext cx="948335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969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364092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49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4189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7938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7674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25417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98755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1732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ère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0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52139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8601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75897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4954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89947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ère page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8488" y="3717032"/>
            <a:ext cx="6711460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7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552517" y="3754074"/>
            <a:ext cx="1631950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EDCD9F-BDB2-498C-91A6-438ACDA25F18}"/>
              </a:ext>
            </a:extLst>
          </p:cNvPr>
          <p:cNvSpPr txBox="1"/>
          <p:nvPr userDrawn="1"/>
        </p:nvSpPr>
        <p:spPr>
          <a:xfrm>
            <a:off x="9555487" y="2996952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Rapport</a:t>
            </a:r>
          </a:p>
        </p:txBody>
      </p:sp>
    </p:spTree>
    <p:extLst>
      <p:ext uri="{BB962C8B-B14F-4D97-AF65-F5344CB8AC3E}">
        <p14:creationId xmlns:p14="http://schemas.microsoft.com/office/powerpoint/2010/main" val="4058697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01">
          <p15:clr>
            <a:srgbClr val="FBAE40"/>
          </p15:clr>
        </p15:guide>
        <p15:guide id="3" pos="53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03574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96698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6239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036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34871" y="3997515"/>
            <a:ext cx="3185487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382124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  <p15:guide id="2" pos="2779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93848"/>
      </p:ext>
    </p:extLst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14776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63663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3500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749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29750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6270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16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77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323495" y="3997515"/>
            <a:ext cx="3660682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2452746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77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87811" y="3997515"/>
            <a:ext cx="4158511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82885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7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34872" y="3997515"/>
            <a:ext cx="6762749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305034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77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992563" y="286152"/>
            <a:ext cx="10809580" cy="566707"/>
          </a:xfrm>
          <a:prstGeom prst="rect">
            <a:avLst/>
          </a:prstGeom>
        </p:spPr>
        <p:txBody>
          <a:bodyPr wrap="square" anchor="t"/>
          <a:lstStyle>
            <a:lvl1pPr>
              <a:defRPr sz="3733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6" y="1700809"/>
            <a:ext cx="11313637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133" baseline="0"/>
            </a:lvl1pPr>
            <a:lvl2pPr marL="450869" indent="-228609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867"/>
            </a:lvl2pPr>
            <a:lvl3pPr marL="715993" indent="-228609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867"/>
            </a:lvl3pPr>
            <a:lvl4pPr marL="981114" indent="-228609" algn="just" defTabSz="981114">
              <a:buClr>
                <a:srgbClr val="C00000"/>
              </a:buClr>
              <a:buFont typeface="Calibri" panose="020F0502020204030204" pitchFamily="34" charset="0"/>
              <a:buChar char="-"/>
              <a:defRPr sz="186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5693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992563" y="286152"/>
            <a:ext cx="10809580" cy="566707"/>
          </a:xfrm>
          <a:prstGeom prst="rect">
            <a:avLst/>
          </a:prstGeom>
        </p:spPr>
        <p:txBody>
          <a:bodyPr wrap="square" anchor="t"/>
          <a:lstStyle>
            <a:lvl1pPr>
              <a:defRPr sz="3733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92193" y="1738023"/>
            <a:ext cx="5201276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133" baseline="0"/>
            </a:lvl1pPr>
            <a:lvl2pPr marL="450869" indent="-228609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867"/>
            </a:lvl2pPr>
            <a:lvl3pPr marL="715993" indent="-228609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867"/>
            </a:lvl3pPr>
            <a:lvl4pPr marL="981114" indent="-228609" algn="just" defTabSz="981114">
              <a:buClr>
                <a:srgbClr val="C00000"/>
              </a:buClr>
              <a:buFont typeface="Calibri" panose="020F0502020204030204" pitchFamily="34" charset="0"/>
              <a:buChar char="-"/>
              <a:defRPr sz="186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6600867" y="1738023"/>
            <a:ext cx="5201276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2133" baseline="0"/>
            </a:lvl1pPr>
            <a:lvl2pPr marL="450869" indent="-228609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867"/>
            </a:lvl2pPr>
            <a:lvl3pPr marL="715993" indent="-228609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867"/>
            </a:lvl3pPr>
            <a:lvl4pPr marL="981114" indent="-228609" algn="just" defTabSz="981114">
              <a:buClr>
                <a:srgbClr val="C00000"/>
              </a:buClr>
              <a:buFont typeface="Calibri" panose="020F0502020204030204" pitchFamily="34" charset="0"/>
              <a:buChar char="-"/>
              <a:defRPr sz="1867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6586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992563" y="286152"/>
            <a:ext cx="10809580" cy="566707"/>
          </a:xfrm>
          <a:prstGeom prst="rect">
            <a:avLst/>
          </a:prstGeom>
        </p:spPr>
        <p:txBody>
          <a:bodyPr wrap="square" anchor="t"/>
          <a:lstStyle>
            <a:lvl1pPr>
              <a:defRPr sz="3733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1246785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911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Insérez une image 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297518" y="2913615"/>
            <a:ext cx="7711017" cy="1119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baseline="0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8" y="2183369"/>
            <a:ext cx="6883401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/>
            </a:lvl1pPr>
          </a:lstStyle>
          <a:p>
            <a:pPr lvl="0"/>
            <a:r>
              <a:rPr lang="fr-FR" dirty="0"/>
              <a:t>Sur titre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833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992563" y="286152"/>
            <a:ext cx="10809580" cy="566707"/>
          </a:xfrm>
          <a:prstGeom prst="rect">
            <a:avLst/>
          </a:prstGeom>
        </p:spPr>
        <p:txBody>
          <a:bodyPr wrap="square" anchor="t"/>
          <a:lstStyle>
            <a:lvl1pPr>
              <a:defRPr sz="3733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140237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s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33013" y="4171593"/>
            <a:ext cx="6341183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70835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7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5" y="1700809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39" indent="-228594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45" indent="-228594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50" indent="-228594" algn="just" defTabSz="981050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89612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65105"/>
            <a:ext cx="10363200" cy="7397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082675"/>
            <a:ext cx="10363200" cy="501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2664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RAPP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60056" y="3717036"/>
            <a:ext cx="5453061" cy="5834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881785" y="4293096"/>
            <a:ext cx="222885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19 janvier 2022</a:t>
            </a:fld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9600216" y="3226568"/>
            <a:ext cx="133562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67" b="1" dirty="0"/>
              <a:t>Rapport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633925" y="3695659"/>
            <a:ext cx="1325959" cy="1000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1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742698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3" baseline="0"/>
            </a:lvl1pPr>
            <a:lvl2pPr marL="495305" indent="0" algn="ctr">
              <a:buNone/>
              <a:defRPr sz="2169"/>
            </a:lvl2pPr>
            <a:lvl3pPr marL="990610" indent="0" algn="ctr">
              <a:buNone/>
              <a:defRPr sz="1951"/>
            </a:lvl3pPr>
            <a:lvl4pPr marL="1485914" indent="0" algn="ctr">
              <a:buNone/>
              <a:defRPr sz="1733"/>
            </a:lvl4pPr>
            <a:lvl5pPr marL="1981218" indent="0" algn="ctr">
              <a:buNone/>
              <a:defRPr sz="1733"/>
            </a:lvl5pPr>
            <a:lvl6pPr marL="2476525" indent="0" algn="ctr">
              <a:buNone/>
              <a:defRPr sz="1733"/>
            </a:lvl6pPr>
            <a:lvl7pPr marL="2971828" indent="0" algn="ctr">
              <a:buNone/>
              <a:defRPr sz="1733"/>
            </a:lvl7pPr>
            <a:lvl8pPr marL="3467132" indent="0" algn="ctr">
              <a:buNone/>
              <a:defRPr sz="1733"/>
            </a:lvl8pPr>
            <a:lvl9pPr marL="3962437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391143" y="6183404"/>
            <a:ext cx="547236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3" dirty="0"/>
              <a:t>À  :</a:t>
            </a:r>
          </a:p>
          <a:p>
            <a:r>
              <a:rPr lang="fr-FR" sz="1103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4222501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60056" y="3717036"/>
            <a:ext cx="5453061" cy="5834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881785" y="4293096"/>
            <a:ext cx="222885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19 janvier 2022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633925" y="3733454"/>
            <a:ext cx="1325959" cy="1000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1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742698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3" baseline="0"/>
            </a:lvl1pPr>
            <a:lvl2pPr marL="495305" indent="0" algn="ctr">
              <a:buNone/>
              <a:defRPr sz="2169"/>
            </a:lvl2pPr>
            <a:lvl3pPr marL="990610" indent="0" algn="ctr">
              <a:buNone/>
              <a:defRPr sz="1951"/>
            </a:lvl3pPr>
            <a:lvl4pPr marL="1485914" indent="0" algn="ctr">
              <a:buNone/>
              <a:defRPr sz="1733"/>
            </a:lvl4pPr>
            <a:lvl5pPr marL="1981218" indent="0" algn="ctr">
              <a:buNone/>
              <a:defRPr sz="1733"/>
            </a:lvl5pPr>
            <a:lvl6pPr marL="2476525" indent="0" algn="ctr">
              <a:buNone/>
              <a:defRPr sz="1733"/>
            </a:lvl6pPr>
            <a:lvl7pPr marL="2971828" indent="0" algn="ctr">
              <a:buNone/>
              <a:defRPr sz="1733"/>
            </a:lvl7pPr>
            <a:lvl8pPr marL="3467132" indent="0" algn="ctr">
              <a:buNone/>
              <a:defRPr sz="1733"/>
            </a:lvl8pPr>
            <a:lvl9pPr marL="3962437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391143" y="6183404"/>
            <a:ext cx="547236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3" dirty="0"/>
              <a:t>À  :</a:t>
            </a:r>
          </a:p>
          <a:p>
            <a:r>
              <a:rPr lang="fr-FR" sz="1103" dirty="0"/>
              <a:t>De :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415458" y="3264367"/>
            <a:ext cx="182518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67" b="1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7956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323495" y="3997515"/>
            <a:ext cx="3660682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226725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779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60056" y="3717036"/>
            <a:ext cx="5453061" cy="5834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881785" y="4293096"/>
            <a:ext cx="222885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19 janvier 2022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633925" y="3742913"/>
            <a:ext cx="1325959" cy="1000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1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742698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3" baseline="0"/>
            </a:lvl1pPr>
            <a:lvl2pPr marL="495305" indent="0" algn="ctr">
              <a:buNone/>
              <a:defRPr sz="2169"/>
            </a:lvl2pPr>
            <a:lvl3pPr marL="990610" indent="0" algn="ctr">
              <a:buNone/>
              <a:defRPr sz="1951"/>
            </a:lvl3pPr>
            <a:lvl4pPr marL="1485914" indent="0" algn="ctr">
              <a:buNone/>
              <a:defRPr sz="1733"/>
            </a:lvl4pPr>
            <a:lvl5pPr marL="1981218" indent="0" algn="ctr">
              <a:buNone/>
              <a:defRPr sz="1733"/>
            </a:lvl5pPr>
            <a:lvl6pPr marL="2476525" indent="0" algn="ctr">
              <a:buNone/>
              <a:defRPr sz="1733"/>
            </a:lvl6pPr>
            <a:lvl7pPr marL="2971828" indent="0" algn="ctr">
              <a:buNone/>
              <a:defRPr sz="1733"/>
            </a:lvl7pPr>
            <a:lvl8pPr marL="3467132" indent="0" algn="ctr">
              <a:buNone/>
              <a:defRPr sz="1733"/>
            </a:lvl8pPr>
            <a:lvl9pPr marL="3962437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391143" y="6183404"/>
            <a:ext cx="547236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3" dirty="0"/>
              <a:t>À  :</a:t>
            </a:r>
          </a:p>
          <a:p>
            <a:r>
              <a:rPr lang="fr-FR" sz="1103" dirty="0"/>
              <a:t>De :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250042" y="3273825"/>
            <a:ext cx="199381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67" b="1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4307211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592938" y="3335992"/>
            <a:ext cx="1407925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1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260056" y="3717036"/>
            <a:ext cx="5453061" cy="5834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881785" y="4293096"/>
            <a:ext cx="222885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19 janvier 2022</a:t>
            </a:fld>
            <a:endParaRPr lang="fr-FR" dirty="0"/>
          </a:p>
        </p:txBody>
      </p:sp>
      <p:sp>
        <p:nvSpPr>
          <p:cNvPr id="11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9633925" y="3809070"/>
            <a:ext cx="1325959" cy="1000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1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742698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3" baseline="0"/>
            </a:lvl1pPr>
            <a:lvl2pPr marL="495305" indent="0" algn="ctr">
              <a:buNone/>
              <a:defRPr sz="2169"/>
            </a:lvl2pPr>
            <a:lvl3pPr marL="990610" indent="0" algn="ctr">
              <a:buNone/>
              <a:defRPr sz="1951"/>
            </a:lvl3pPr>
            <a:lvl4pPr marL="1485914" indent="0" algn="ctr">
              <a:buNone/>
              <a:defRPr sz="1733"/>
            </a:lvl4pPr>
            <a:lvl5pPr marL="1981218" indent="0" algn="ctr">
              <a:buNone/>
              <a:defRPr sz="1733"/>
            </a:lvl5pPr>
            <a:lvl6pPr marL="2476525" indent="0" algn="ctr">
              <a:buNone/>
              <a:defRPr sz="1733"/>
            </a:lvl6pPr>
            <a:lvl7pPr marL="2971828" indent="0" algn="ctr">
              <a:buNone/>
              <a:defRPr sz="1733"/>
            </a:lvl7pPr>
            <a:lvl8pPr marL="3467132" indent="0" algn="ctr">
              <a:buNone/>
              <a:defRPr sz="1733"/>
            </a:lvl8pPr>
            <a:lvl9pPr marL="3962437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391143" y="6183404"/>
            <a:ext cx="547236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3" dirty="0"/>
              <a:t>À  :</a:t>
            </a:r>
          </a:p>
          <a:p>
            <a:r>
              <a:rPr lang="fr-FR" sz="1103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499167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439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21613" y="286152"/>
            <a:ext cx="10515600" cy="566707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1235" y="1700809"/>
            <a:ext cx="1113551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39" indent="-228594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45" indent="-228594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50" indent="-228594" algn="just" defTabSz="981050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1156" y="980728"/>
            <a:ext cx="9483357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443007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6099"/>
      </p:ext>
    </p:extLst>
  </p:cSld>
  <p:clrMapOvr>
    <a:masterClrMapping/>
  </p:clrMapOvr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52100"/>
      </p:ext>
    </p:extLst>
  </p:cSld>
  <p:clrMapOvr>
    <a:masterClrMapping/>
  </p:clrMapOvr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51263"/>
      </p:ext>
    </p:extLst>
  </p:cSld>
  <p:clrMapOvr>
    <a:masterClrMapping/>
  </p:clrMapOvr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38486"/>
      </p:ext>
    </p:extLst>
  </p:cSld>
  <p:clrMapOvr>
    <a:masterClrMapping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2059"/>
      </p:ext>
    </p:extLst>
  </p:cSld>
  <p:clrMapOvr>
    <a:masterClrMapping/>
  </p:clrMapOvr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185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4287811" y="3997515"/>
            <a:ext cx="4158511" cy="1228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38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53110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77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44842"/>
      </p:ext>
    </p:extLst>
  </p:cSld>
  <p:clrMapOvr>
    <a:masterClrMapping/>
  </p:clrMapOvr>
  <p:hf sldNum="0"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0688"/>
      </p:ext>
    </p:extLst>
  </p:cSld>
  <p:clrMapOvr>
    <a:masterClrMapping/>
  </p:clrMapOvr>
  <p:hf sldNum="0"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53087"/>
      </p:ext>
    </p:extLst>
  </p:cSld>
  <p:clrMapOvr>
    <a:masterClrMapping/>
  </p:clrMapOvr>
  <p:hf sldNum="0"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6479"/>
      </p:ext>
    </p:extLst>
  </p:cSld>
  <p:clrMapOvr>
    <a:masterClrMapping/>
  </p:clrMapOvr>
  <p:hf sldNum="0" hdr="0" ft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23052"/>
      </p:ext>
    </p:extLst>
  </p:cSld>
  <p:clrMapOvr>
    <a:masterClrMapping/>
  </p:clrMapOvr>
  <p:hf sldNum="0" hdr="0" ft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00604" y="4293518"/>
            <a:ext cx="73152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31" b="1" baseline="0">
                <a:solidFill>
                  <a:schemeClr val="bg1"/>
                </a:solidFill>
                <a:latin typeface="+mn-lt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6096001" y="837062"/>
            <a:ext cx="5683097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9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42DE6F-B810-47EB-8816-824328BFBABB}"/>
              </a:ext>
            </a:extLst>
          </p:cNvPr>
          <p:cNvSpPr txBox="1"/>
          <p:nvPr userDrawn="1"/>
        </p:nvSpPr>
        <p:spPr>
          <a:xfrm>
            <a:off x="839416" y="3429000"/>
            <a:ext cx="1848583" cy="22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154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462786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15254"/>
      </p:ext>
    </p:extLst>
  </p:cSld>
  <p:clrMapOvr>
    <a:masterClrMapping/>
  </p:clrMapOvr>
  <p:hf sldNum="0" hdr="0" ft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19264"/>
      </p:ext>
    </p:extLst>
  </p:cSld>
  <p:clrMapOvr>
    <a:masterClrMapping/>
  </p:clrMapOvr>
  <p:hf sldNum="0"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5155"/>
      </p:ext>
    </p:extLst>
  </p:cSld>
  <p:clrMapOvr>
    <a:masterClrMapping/>
  </p:clrMapOvr>
  <p:hf sldNum="0"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2995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0.sv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35095" y="0"/>
            <a:ext cx="844061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sp>
        <p:nvSpPr>
          <p:cNvPr id="10" name="Text Box 1064">
            <a:extLst>
              <a:ext uri="{FF2B5EF4-FFF2-40B4-BE49-F238E27FC236}">
                <a16:creationId xmlns:a16="http://schemas.microsoft.com/office/drawing/2014/main" id="{5F5E5E01-776B-4E16-9A07-FE0E6BC49A1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549764" y="5871939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Picture 3" descr="C:\Users\NicoC\Desktop\QuotesOW-01.png">
            <a:extLst>
              <a:ext uri="{FF2B5EF4-FFF2-40B4-BE49-F238E27FC236}">
                <a16:creationId xmlns:a16="http://schemas.microsoft.com/office/drawing/2014/main" id="{BF0C177C-85A8-4C47-95D1-5035BCAD2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7836" y="692696"/>
            <a:ext cx="1512168" cy="1512168"/>
          </a:xfrm>
          <a:prstGeom prst="rect">
            <a:avLst/>
          </a:prstGeom>
          <a:noFill/>
        </p:spPr>
      </p:pic>
      <p:pic>
        <p:nvPicPr>
          <p:cNvPr id="13" name="Picture 2" descr="D:\01-OWay\GRAPHISMES\LOGO_OW_HRes-White-01.png">
            <a:extLst>
              <a:ext uri="{FF2B5EF4-FFF2-40B4-BE49-F238E27FC236}">
                <a16:creationId xmlns:a16="http://schemas.microsoft.com/office/drawing/2014/main" id="{5D373F80-9A4E-4326-8F0B-1E5C9B6C4F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1920" y="5301208"/>
            <a:ext cx="2844000" cy="563629"/>
          </a:xfrm>
          <a:prstGeom prst="rect">
            <a:avLst/>
          </a:prstGeom>
          <a:noFill/>
        </p:spPr>
      </p:pic>
      <p:pic>
        <p:nvPicPr>
          <p:cNvPr id="14" name="Image 3" descr="Afaq_20252_g">
            <a:extLst>
              <a:ext uri="{FF2B5EF4-FFF2-40B4-BE49-F238E27FC236}">
                <a16:creationId xmlns:a16="http://schemas.microsoft.com/office/drawing/2014/main" id="{2F080717-B207-4629-845A-188043281C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0" y="6198572"/>
            <a:ext cx="389848" cy="4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868C8306-7406-48F9-AB2A-00A0A40A26B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11" y="6243658"/>
            <a:ext cx="869631" cy="3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79" r:id="rId5"/>
  </p:sldLayoutIdLst>
  <p:hf sldNum="0" hdr="0" ftr="0"/>
  <p:txStyles>
    <p:titleStyle>
      <a:lvl1pPr algn="l" defTabSz="1219194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1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8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4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0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7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4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0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9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6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9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5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2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2612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28514" y="1"/>
            <a:ext cx="829397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6" tIns="53657" rIns="107316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8" name="Text Box 1064"/>
          <p:cNvSpPr txBox="1">
            <a:spLocks noChangeArrowheads="1"/>
          </p:cNvSpPr>
          <p:nvPr userDrawn="1"/>
        </p:nvSpPr>
        <p:spPr bwMode="gray">
          <a:xfrm>
            <a:off x="2695576" y="5871941"/>
            <a:ext cx="2808313" cy="2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6022" algn="l"/>
              </a:tabLst>
            </a:pPr>
            <a:r>
              <a:rPr lang="fr-FR" sz="1301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301" u="non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3" descr="C:\Users\NicoC\Desktop\QuotesOW-01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52" y="692696"/>
            <a:ext cx="1512169" cy="1512168"/>
          </a:xfrm>
          <a:prstGeom prst="rect">
            <a:avLst/>
          </a:prstGeom>
          <a:noFill/>
        </p:spPr>
      </p:pic>
      <p:pic>
        <p:nvPicPr>
          <p:cNvPr id="10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732" y="5301213"/>
            <a:ext cx="2844000" cy="563628"/>
          </a:xfrm>
          <a:prstGeom prst="rect">
            <a:avLst/>
          </a:prstGeom>
          <a:noFill/>
        </p:spPr>
      </p:pic>
      <p:pic>
        <p:nvPicPr>
          <p:cNvPr id="11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 userDrawn="1"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037" y="6210000"/>
            <a:ext cx="389775" cy="4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192.168.125.50\communication\4.logo\Esomar\PNG_RGB\ESOMAR_corporate2016_RGB.pn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060" y="6264932"/>
            <a:ext cx="792089" cy="2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6" r:id="rId6"/>
  </p:sldLayoutIdLst>
  <p:txStyles>
    <p:titleStyle>
      <a:lvl1pPr algn="l" defTabSz="1219139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39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9832D-E4F3-4E4E-828C-DA6AA482584A}"/>
              </a:ext>
            </a:extLst>
          </p:cNvPr>
          <p:cNvSpPr/>
          <p:nvPr userDrawn="1"/>
        </p:nvSpPr>
        <p:spPr>
          <a:xfrm flipH="1">
            <a:off x="3770527" y="0"/>
            <a:ext cx="844061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EB1747F-812A-41DB-B09D-1356258CA466}"/>
              </a:ext>
            </a:extLst>
          </p:cNvPr>
          <p:cNvGrpSpPr/>
          <p:nvPr userDrawn="1"/>
        </p:nvGrpSpPr>
        <p:grpSpPr>
          <a:xfrm>
            <a:off x="3431784" y="4139555"/>
            <a:ext cx="720000" cy="720000"/>
            <a:chOff x="2692177" y="4139555"/>
            <a:chExt cx="720000" cy="72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0749B17-3DD8-43D6-A454-602EC59E2E67}"/>
                </a:ext>
              </a:extLst>
            </p:cNvPr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3" name="Picture 3" descr="C:\Users\NicoC\Desktop\QuotesOW-01.png">
              <a:extLst>
                <a:ext uri="{FF2B5EF4-FFF2-40B4-BE49-F238E27FC236}">
                  <a16:creationId xmlns:a16="http://schemas.microsoft.com/office/drawing/2014/main" id="{DF8D81F6-166F-4D22-9040-A7B609676C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930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6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9832D-E4F3-4E4E-828C-DA6AA482584A}"/>
              </a:ext>
            </a:extLst>
          </p:cNvPr>
          <p:cNvSpPr/>
          <p:nvPr userDrawn="1"/>
        </p:nvSpPr>
        <p:spPr>
          <a:xfrm flipH="1">
            <a:off x="3770527" y="0"/>
            <a:ext cx="844061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EB1747F-812A-41DB-B09D-1356258CA466}"/>
              </a:ext>
            </a:extLst>
          </p:cNvPr>
          <p:cNvGrpSpPr/>
          <p:nvPr userDrawn="1"/>
        </p:nvGrpSpPr>
        <p:grpSpPr>
          <a:xfrm>
            <a:off x="3431784" y="4139555"/>
            <a:ext cx="720000" cy="720000"/>
            <a:chOff x="2692177" y="4139555"/>
            <a:chExt cx="720000" cy="72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0749B17-3DD8-43D6-A454-602EC59E2E67}"/>
                </a:ext>
              </a:extLst>
            </p:cNvPr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3" name="Picture 3" descr="C:\Users\NicoC\Desktop\QuotesOW-01.png">
              <a:extLst>
                <a:ext uri="{FF2B5EF4-FFF2-40B4-BE49-F238E27FC236}">
                  <a16:creationId xmlns:a16="http://schemas.microsoft.com/office/drawing/2014/main" id="{DF8D81F6-166F-4D22-9040-A7B609676C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709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3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69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DE0B9D-751D-4A2F-B2C3-049027C9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344C65-F989-4E9F-8EBF-5281A35D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CA8DB-537C-4D38-A8F2-5CA79398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1EF7-64BC-482C-A3C8-FBEFA779CA7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CB6088-2B26-4BB6-865B-389B4C069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315686-3CE8-44C2-8130-88E60EC7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23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48" y="0"/>
            <a:ext cx="3744895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3313449" y="4139555"/>
            <a:ext cx="886154" cy="720000"/>
            <a:chOff x="2692177" y="4139555"/>
            <a:chExt cx="720000" cy="720000"/>
          </a:xfrm>
        </p:grpSpPr>
        <p:sp>
          <p:nvSpPr>
            <p:cNvPr id="12" name="Ellipse 11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16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7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611" y="6165304"/>
            <a:ext cx="2835692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36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705" r:id="rId3"/>
    <p:sldLayoutId id="2147483706" r:id="rId4"/>
    <p:sldLayoutId id="2147483742" r:id="rId5"/>
    <p:sldLayoutId id="2147483702" r:id="rId6"/>
  </p:sldLayoutIdLst>
  <p:hf sldNum="0" hdr="0" ftr="0"/>
  <p:txStyles>
    <p:titleStyle>
      <a:lvl1pPr algn="l" defTabSz="1219194" rtl="0" eaLnBrk="1" latinLnBrk="0" hangingPunct="1">
        <a:lnSpc>
          <a:spcPct val="90000"/>
        </a:lnSpc>
        <a:spcBef>
          <a:spcPct val="0"/>
        </a:spcBef>
        <a:buNone/>
        <a:defRPr sz="3446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04798" indent="-304798" algn="l" defTabSz="121919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1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8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4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0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7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4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0" indent="-304798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9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6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9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5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2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7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3770527" y="0"/>
            <a:ext cx="844061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3313449" y="4139555"/>
            <a:ext cx="886154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53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14" r:id="rId11"/>
  </p:sldLayoutIdLst>
  <p:hf sldNum="0" hdr="0" ftr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7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94178"/>
            <a:ext cx="12192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6452" y="6624003"/>
            <a:ext cx="1569873" cy="286055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335359" y="215369"/>
            <a:ext cx="886154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 userDrawn="1"/>
        </p:nvSpPr>
        <p:spPr>
          <a:xfrm>
            <a:off x="11855792" y="6585764"/>
            <a:ext cx="33536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215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1855792" y="662176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"/>
          <p:cNvSpPr txBox="1"/>
          <p:nvPr userDrawn="1"/>
        </p:nvSpPr>
        <p:spPr>
          <a:xfrm>
            <a:off x="11806813" y="6598454"/>
            <a:ext cx="49725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1125444" rtl="0" eaLnBrk="1" latinLnBrk="0" hangingPunct="1"/>
            <a:fld id="{58392CB3-8018-4659-8CCE-D13EC3251FFD}" type="slidenum">
              <a:rPr lang="fr-FR" sz="1292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pPr marL="0" algn="ctr" defTabSz="1125444" rtl="0" eaLnBrk="1" latinLnBrk="0" hangingPunct="1"/>
              <a:t>‹N°›</a:t>
            </a:fld>
            <a:endParaRPr lang="fr-FR" sz="1292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ZoneTexte 12"/>
          <p:cNvSpPr txBox="1"/>
          <p:nvPr userDrawn="1"/>
        </p:nvSpPr>
        <p:spPr>
          <a:xfrm>
            <a:off x="1434033" y="6594873"/>
            <a:ext cx="543739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77" i="1" dirty="0">
                <a:solidFill>
                  <a:schemeClr val="bg1"/>
                </a:solidFill>
              </a:rPr>
              <a:t>pour</a:t>
            </a:r>
          </a:p>
        </p:txBody>
      </p:sp>
      <p:sp>
        <p:nvSpPr>
          <p:cNvPr id="13" name="ZoneTexte 3"/>
          <p:cNvSpPr txBox="1"/>
          <p:nvPr userDrawn="1"/>
        </p:nvSpPr>
        <p:spPr>
          <a:xfrm>
            <a:off x="1862578" y="6592504"/>
            <a:ext cx="11705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77" i="1" dirty="0">
                <a:solidFill>
                  <a:schemeClr val="bg1"/>
                </a:solidFill>
              </a:rPr>
              <a:t>Pied de page</a:t>
            </a:r>
          </a:p>
        </p:txBody>
      </p:sp>
      <p:sp>
        <p:nvSpPr>
          <p:cNvPr id="14" name="ZoneTexte 14"/>
          <p:cNvSpPr txBox="1"/>
          <p:nvPr userDrawn="1"/>
        </p:nvSpPr>
        <p:spPr>
          <a:xfrm>
            <a:off x="6217004" y="6594874"/>
            <a:ext cx="134286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77" i="1" dirty="0">
                <a:solidFill>
                  <a:schemeClr val="bg1"/>
                </a:solidFill>
              </a:rPr>
              <a:t>Nom</a:t>
            </a:r>
            <a:r>
              <a:rPr lang="fr-FR" sz="1477" i="1" baseline="0" dirty="0">
                <a:solidFill>
                  <a:schemeClr val="bg1"/>
                </a:solidFill>
              </a:rPr>
              <a:t> de l’étude</a:t>
            </a:r>
            <a:endParaRPr lang="fr-FR" sz="1477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6000" y="664978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6" r:id="rId2"/>
    <p:sldLayoutId id="2147483737" r:id="rId3"/>
    <p:sldLayoutId id="2147483738" r:id="rId4"/>
    <p:sldLayoutId id="2147483739" r:id="rId5"/>
    <p:sldLayoutId id="2147483743" r:id="rId6"/>
  </p:sldLayoutIdLst>
  <p:hf sldNum="0" hdr="0" ftr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35097" y="0"/>
            <a:ext cx="12227097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sp>
        <p:nvSpPr>
          <p:cNvPr id="9" name="Text Box 1064"/>
          <p:cNvSpPr txBox="1">
            <a:spLocks noChangeArrowheads="1"/>
          </p:cNvSpPr>
          <p:nvPr userDrawn="1"/>
        </p:nvSpPr>
        <p:spPr bwMode="gray">
          <a:xfrm>
            <a:off x="4367808" y="5024600"/>
            <a:ext cx="3456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435083" algn="l"/>
              </a:tabLst>
            </a:pPr>
            <a:r>
              <a:rPr lang="fr-FR" sz="16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600" u="none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 userDrawn="1"/>
        </p:nvGrpSpPr>
        <p:grpSpPr>
          <a:xfrm>
            <a:off x="5209846" y="2745080"/>
            <a:ext cx="1772308" cy="1440000"/>
            <a:chOff x="2692177" y="4139555"/>
            <a:chExt cx="720000" cy="720000"/>
          </a:xfrm>
        </p:grpSpPr>
        <p:sp>
          <p:nvSpPr>
            <p:cNvPr id="17" name="Ellipse 16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18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3074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231" y="4508500"/>
            <a:ext cx="3101538" cy="49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74CC1-3C5E-4860-8B0E-7BCC212154D2}"/>
              </a:ext>
            </a:extLst>
          </p:cNvPr>
          <p:cNvSpPr/>
          <p:nvPr userDrawn="1"/>
        </p:nvSpPr>
        <p:spPr>
          <a:xfrm>
            <a:off x="0" y="6594178"/>
            <a:ext cx="12192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3F083-6EAA-4686-97C3-E1D4B3BBB6A9}"/>
              </a:ext>
            </a:extLst>
          </p:cNvPr>
          <p:cNvSpPr/>
          <p:nvPr userDrawn="1"/>
        </p:nvSpPr>
        <p:spPr>
          <a:xfrm>
            <a:off x="11855792" y="6585764"/>
            <a:ext cx="33536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215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78528C2-EE5D-426A-8D99-BD958C780693}"/>
              </a:ext>
            </a:extLst>
          </p:cNvPr>
          <p:cNvCxnSpPr/>
          <p:nvPr userDrawn="1"/>
        </p:nvCxnSpPr>
        <p:spPr>
          <a:xfrm>
            <a:off x="11855792" y="662176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">
            <a:extLst>
              <a:ext uri="{FF2B5EF4-FFF2-40B4-BE49-F238E27FC236}">
                <a16:creationId xmlns:a16="http://schemas.microsoft.com/office/drawing/2014/main" id="{91F7F2B6-8D54-450D-882C-0502718E68B9}"/>
              </a:ext>
            </a:extLst>
          </p:cNvPr>
          <p:cNvSpPr txBox="1"/>
          <p:nvPr userDrawn="1"/>
        </p:nvSpPr>
        <p:spPr>
          <a:xfrm>
            <a:off x="11806813" y="6598454"/>
            <a:ext cx="49725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1125444" rtl="0" eaLnBrk="1" latinLnBrk="0" hangingPunct="1"/>
            <a:fld id="{58392CB3-8018-4659-8CCE-D13EC3251FFD}" type="slidenum">
              <a:rPr lang="fr-FR" sz="1292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pPr marL="0" algn="ctr" defTabSz="1125444" rtl="0" eaLnBrk="1" latinLnBrk="0" hangingPunct="1"/>
              <a:t>‹N°›</a:t>
            </a:fld>
            <a:endParaRPr lang="fr-FR" sz="1292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B323BBFA-7AE5-42E4-AE0D-97140C2A94E7}"/>
              </a:ext>
            </a:extLst>
          </p:cNvPr>
          <p:cNvSpPr txBox="1"/>
          <p:nvPr userDrawn="1"/>
        </p:nvSpPr>
        <p:spPr>
          <a:xfrm>
            <a:off x="1434033" y="6603499"/>
            <a:ext cx="47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chemeClr val="bg1"/>
                </a:solidFill>
              </a:rPr>
              <a:t>Pour</a:t>
            </a:r>
          </a:p>
        </p:txBody>
      </p:sp>
      <p:sp>
        <p:nvSpPr>
          <p:cNvPr id="17" name="ZoneTexte 14">
            <a:extLst>
              <a:ext uri="{FF2B5EF4-FFF2-40B4-BE49-F238E27FC236}">
                <a16:creationId xmlns:a16="http://schemas.microsoft.com/office/drawing/2014/main" id="{E4220142-2316-4072-9D78-27A755A5BCDE}"/>
              </a:ext>
            </a:extLst>
          </p:cNvPr>
          <p:cNvSpPr txBox="1"/>
          <p:nvPr userDrawn="1"/>
        </p:nvSpPr>
        <p:spPr>
          <a:xfrm>
            <a:off x="6217004" y="6594874"/>
            <a:ext cx="525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chemeClr val="bg1"/>
                </a:solidFill>
              </a:rPr>
              <a:t>Evaluation du moral des directeurs de services d’aide et de soins à domicile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B9F9F08-6322-4421-BE7D-670AA3879B72}"/>
              </a:ext>
            </a:extLst>
          </p:cNvPr>
          <p:cNvCxnSpPr/>
          <p:nvPr userDrawn="1"/>
        </p:nvCxnSpPr>
        <p:spPr>
          <a:xfrm>
            <a:off x="6096000" y="664978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D114BA35-6B55-46E2-A868-F03BE2D12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0"/>
            <a:ext cx="1275522" cy="28605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1E3C725C-93A1-4561-9A98-D56EE63B966A}"/>
              </a:ext>
            </a:extLst>
          </p:cNvPr>
          <p:cNvGrpSpPr/>
          <p:nvPr userDrawn="1"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52C4A18-ADF8-42F8-BBAD-C183E9F27EA5}"/>
                </a:ext>
              </a:extLst>
            </p:cNvPr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22" name="Picture 3" descr="C:\Users\NicoC\Desktop\QuotesOW-01.png">
              <a:extLst>
                <a:ext uri="{FF2B5EF4-FFF2-40B4-BE49-F238E27FC236}">
                  <a16:creationId xmlns:a16="http://schemas.microsoft.com/office/drawing/2014/main" id="{6883A40B-7B87-4D08-B48A-DD0E3A6D4E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FE9D5E0A-C8C4-4948-BFB1-7E49ED5C4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 bwMode="auto">
          <a:xfrm>
            <a:off x="2625763" y="6669360"/>
            <a:ext cx="471872" cy="1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1E6E51E-4D62-438C-8FFF-D57647BB4B7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4" y="6650966"/>
            <a:ext cx="622254" cy="1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8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A8E0E-1107-484B-AEFC-985846AB945F}"/>
              </a:ext>
            </a:extLst>
          </p:cNvPr>
          <p:cNvSpPr/>
          <p:nvPr userDrawn="1"/>
        </p:nvSpPr>
        <p:spPr>
          <a:xfrm flipH="1">
            <a:off x="-35095" y="0"/>
            <a:ext cx="8440615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8090297-A9E8-4F56-999F-58829D223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94117" y="5932423"/>
            <a:ext cx="419642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2542" tIns="56271" rIns="112542" bIns="5627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54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fr-FR" altLang="fr-FR" sz="221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7358807-F263-4C1C-91E2-C6FDE6AE1C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94119" y="6724586"/>
            <a:ext cx="727419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2542" tIns="56271" rIns="112542" bIns="5627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54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fr-FR" altLang="fr-FR" sz="221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64">
            <a:extLst>
              <a:ext uri="{FF2B5EF4-FFF2-40B4-BE49-F238E27FC236}">
                <a16:creationId xmlns:a16="http://schemas.microsoft.com/office/drawing/2014/main" id="{104621F7-D821-4F3C-A867-54CF6CC5990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693780" y="5871939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6" name="Picture 3" descr="C:\Users\NicoC\Desktop\QuotesOW-01.png">
            <a:extLst>
              <a:ext uri="{FF2B5EF4-FFF2-40B4-BE49-F238E27FC236}">
                <a16:creationId xmlns:a16="http://schemas.microsoft.com/office/drawing/2014/main" id="{E2024414-31B2-4C5F-A013-ECA8EBB0D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1852" y="692696"/>
            <a:ext cx="1512168" cy="1512168"/>
          </a:xfrm>
          <a:prstGeom prst="rect">
            <a:avLst/>
          </a:prstGeom>
          <a:noFill/>
        </p:spPr>
      </p:pic>
      <p:pic>
        <p:nvPicPr>
          <p:cNvPr id="17" name="Picture 2" descr="D:\01-OWay\GRAPHISMES\LOGO_OW_HRes-White-01.png">
            <a:extLst>
              <a:ext uri="{FF2B5EF4-FFF2-40B4-BE49-F238E27FC236}">
                <a16:creationId xmlns:a16="http://schemas.microsoft.com/office/drawing/2014/main" id="{99C96928-7397-49B1-A509-09774C8B70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75936" y="5301208"/>
            <a:ext cx="2844000" cy="563629"/>
          </a:xfrm>
          <a:prstGeom prst="rect">
            <a:avLst/>
          </a:prstGeom>
          <a:noFill/>
        </p:spPr>
      </p:pic>
      <p:pic>
        <p:nvPicPr>
          <p:cNvPr id="18" name="Image 3" descr="Afaq_20252_g">
            <a:extLst>
              <a:ext uri="{FF2B5EF4-FFF2-40B4-BE49-F238E27FC236}">
                <a16:creationId xmlns:a16="http://schemas.microsoft.com/office/drawing/2014/main" id="{4F2AD13D-4AE8-482A-A6DF-AE621CF24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26" y="6198572"/>
            <a:ext cx="389848" cy="4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A195E1B8-4017-43C4-AC81-66285CBBDBE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7" y="6243658"/>
            <a:ext cx="869631" cy="3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612">
          <p15:clr>
            <a:srgbClr val="F26B43"/>
          </p15:clr>
        </p15:guide>
        <p15:guide id="3" orient="horz" pos="392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9CEF-CADE-4AD2-B8E4-3035904C1D1F}"/>
              </a:ext>
            </a:extLst>
          </p:cNvPr>
          <p:cNvSpPr/>
          <p:nvPr userDrawn="1"/>
        </p:nvSpPr>
        <p:spPr>
          <a:xfrm>
            <a:off x="2248" y="0"/>
            <a:ext cx="3744895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39" rIns="132080" bIns="660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599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A074BB-CC53-4E62-9C4A-7B6767B8CB8F}"/>
              </a:ext>
            </a:extLst>
          </p:cNvPr>
          <p:cNvGrpSpPr/>
          <p:nvPr userDrawn="1"/>
        </p:nvGrpSpPr>
        <p:grpSpPr>
          <a:xfrm>
            <a:off x="3403129" y="4139555"/>
            <a:ext cx="720000" cy="720000"/>
            <a:chOff x="2692177" y="4139555"/>
            <a:chExt cx="720000" cy="720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C76D6C5-0055-4B5D-9130-BE167ABAFDEE}"/>
                </a:ext>
              </a:extLst>
            </p:cNvPr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4" name="Picture 3" descr="C:\Users\NicoC\Desktop\QuotesOW-01.png">
              <a:extLst>
                <a:ext uri="{FF2B5EF4-FFF2-40B4-BE49-F238E27FC236}">
                  <a16:creationId xmlns:a16="http://schemas.microsoft.com/office/drawing/2014/main" id="{0962B4B2-9C11-4273-97D9-8284035956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01-OWay\GRAPHISMES\LOGO_OW_HRes-White-01.png">
            <a:extLst>
              <a:ext uri="{FF2B5EF4-FFF2-40B4-BE49-F238E27FC236}">
                <a16:creationId xmlns:a16="http://schemas.microsoft.com/office/drawing/2014/main" id="{4375E8CD-D6E0-4AD5-9C52-561A493041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5400" y="6165304"/>
            <a:ext cx="2304000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73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6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6594182"/>
            <a:ext cx="12185993" cy="2912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29" rIns="99060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1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42" y="6624005"/>
            <a:ext cx="1275524" cy="28605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913513" y="6585765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01"/>
          </a:p>
        </p:txBody>
      </p:sp>
      <p:sp>
        <p:nvSpPr>
          <p:cNvPr id="14" name="ZoneTexte 2"/>
          <p:cNvSpPr txBox="1"/>
          <p:nvPr userDrawn="1"/>
        </p:nvSpPr>
        <p:spPr>
          <a:xfrm>
            <a:off x="11833903" y="6598458"/>
            <a:ext cx="44114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38" rtl="0" eaLnBrk="1" latinLnBrk="0" hangingPunct="1"/>
            <a:fld id="{58392CB3-8018-4659-8CCE-D13EC3251FFD}" type="slidenum">
              <a:rPr lang="fr-FR" sz="1051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pPr marL="0" algn="ctr" defTabSz="914438" rtl="0" eaLnBrk="1" latinLnBrk="0" hangingPunct="1"/>
              <a:t>‹N°›</a:t>
            </a:fld>
            <a:endParaRPr lang="fr-FR" sz="1051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ZoneTexte 14"/>
          <p:cNvSpPr txBox="1"/>
          <p:nvPr userDrawn="1"/>
        </p:nvSpPr>
        <p:spPr>
          <a:xfrm>
            <a:off x="10923162" y="6594873"/>
            <a:ext cx="92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0852869" y="6649780"/>
            <a:ext cx="0" cy="1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 userDrawn="1"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8" name="Ellipse 7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1" dirty="0"/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20" name="ZoneTexte 12">
            <a:extLst>
              <a:ext uri="{FF2B5EF4-FFF2-40B4-BE49-F238E27FC236}">
                <a16:creationId xmlns:a16="http://schemas.microsoft.com/office/drawing/2014/main" id="{54E6FE9D-485C-45A3-A063-D1D6AC24140B}"/>
              </a:ext>
            </a:extLst>
          </p:cNvPr>
          <p:cNvSpPr txBox="1"/>
          <p:nvPr userDrawn="1"/>
        </p:nvSpPr>
        <p:spPr>
          <a:xfrm>
            <a:off x="1165151" y="659487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chemeClr val="bg1"/>
                </a:solidFill>
              </a:rPr>
              <a:t>pour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605" y="6605422"/>
            <a:ext cx="677816" cy="2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defTabSz="9144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5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5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3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9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5" indent="-228609" algn="l" defTabSz="91443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8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6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2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emf"/><Relationship Id="rId4" Type="http://schemas.openxmlformats.org/officeDocument/2006/relationships/image" Target="../media/image22.png"/><Relationship Id="rId9" Type="http://schemas.openxmlformats.org/officeDocument/2006/relationships/package" Target="../embeddings/Document_Microsoft_Word.doc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3.xml"/><Relationship Id="rId11" Type="http://schemas.microsoft.com/office/2007/relationships/hdphoto" Target="../media/hdphoto2.wdp"/><Relationship Id="rId5" Type="http://schemas.openxmlformats.org/officeDocument/2006/relationships/chart" Target="../charts/chart2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inion-way.com/fr/mediatheque/newsletter.html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s://twitter.com/opinionway" TargetMode="Externa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s://www.facebook.com/opinion.way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www.linkedin.com/company/opinionway" TargetMode="External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6.xml"/><Relationship Id="rId7" Type="http://schemas.openxmlformats.org/officeDocument/2006/relationships/image" Target="../media/image3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0.xml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78488" y="2564904"/>
            <a:ext cx="6711460" cy="1735618"/>
          </a:xfrm>
        </p:spPr>
        <p:txBody>
          <a:bodyPr/>
          <a:lstStyle/>
          <a:p>
            <a:r>
              <a:rPr lang="fr-FR" sz="4000" dirty="0"/>
              <a:t>Evaluation du moral des directeurs de services d’aide </a:t>
            </a:r>
            <a:br>
              <a:rPr lang="fr-FR" sz="4000" dirty="0"/>
            </a:br>
            <a:r>
              <a:rPr lang="fr-FR" sz="4000" dirty="0"/>
              <a:t>et de soins à domicile</a:t>
            </a:r>
            <a:endParaRPr lang="fr-FR" sz="1477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666802-59CE-4E8E-AC40-26CC8DF1C094}"/>
              </a:ext>
            </a:extLst>
          </p:cNvPr>
          <p:cNvSpPr txBox="1"/>
          <p:nvPr/>
        </p:nvSpPr>
        <p:spPr>
          <a:xfrm>
            <a:off x="3259993" y="4621529"/>
            <a:ext cx="186113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Décembre 2021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D8DE157-8CF0-450A-BCB0-978580D6EB49}"/>
              </a:ext>
            </a:extLst>
          </p:cNvPr>
          <p:cNvSpPr txBox="1">
            <a:spLocks/>
          </p:cNvSpPr>
          <p:nvPr/>
        </p:nvSpPr>
        <p:spPr>
          <a:xfrm>
            <a:off x="8786423" y="5957989"/>
            <a:ext cx="3282378" cy="5760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35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1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7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5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2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ADEDOM et AESIO mutuelle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Stéphane LEFEBVRE-MAZUREL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Valentin HERITIER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AC8D81-FE6A-46BC-8A9A-1B16A4869F15}"/>
              </a:ext>
            </a:extLst>
          </p:cNvPr>
          <p:cNvSpPr txBox="1"/>
          <p:nvPr/>
        </p:nvSpPr>
        <p:spPr>
          <a:xfrm>
            <a:off x="8516085" y="5965830"/>
            <a:ext cx="410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07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À  :</a:t>
            </a:r>
          </a:p>
          <a:p>
            <a:pPr marL="0" marR="0" lvl="0" indent="0" defTabSz="6807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4A5F19B-5229-4FED-9D48-87110BA2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392" y="4797152"/>
            <a:ext cx="1779189" cy="6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BB29D8C-2E3D-47FB-AE65-6177BE54B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74" y="3756083"/>
            <a:ext cx="2130626" cy="6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8" y="286152"/>
            <a:ext cx="10944757" cy="566706"/>
          </a:xfrm>
        </p:spPr>
        <p:txBody>
          <a:bodyPr>
            <a:noAutofit/>
          </a:bodyPr>
          <a:lstStyle/>
          <a:p>
            <a:r>
              <a:rPr lang="fr-FR" sz="2400" dirty="0"/>
              <a:t>La moitié des dirigeants inquiets pour l’avenir de leur structure. Une inquiétude plus importante encore sur les secteurs de l’aide, de l’ESS et sur l’économie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Q2. Sur les 12 prochains mois, diriez-vous que vous êtes très confiant, assez confiant, assez inquiet ou très inquiet des perspectives…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3F2107-648A-49FC-8950-210CA0DDEC1F}"/>
              </a:ext>
            </a:extLst>
          </p:cNvPr>
          <p:cNvSpPr/>
          <p:nvPr/>
        </p:nvSpPr>
        <p:spPr>
          <a:xfrm>
            <a:off x="695400" y="4555781"/>
            <a:ext cx="10482289" cy="7715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5B74E64-DEC2-4AEA-A76C-B0A4E4C42921}"/>
              </a:ext>
            </a:extLst>
          </p:cNvPr>
          <p:cNvSpPr/>
          <p:nvPr/>
        </p:nvSpPr>
        <p:spPr>
          <a:xfrm>
            <a:off x="695416" y="2853716"/>
            <a:ext cx="10482289" cy="7715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C2A70FD-2B10-4C94-A48C-BBCEDBC37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647718"/>
              </p:ext>
            </p:extLst>
          </p:nvPr>
        </p:nvGraphicFramePr>
        <p:xfrm>
          <a:off x="4511824" y="1839097"/>
          <a:ext cx="5962122" cy="46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au 33">
            <a:extLst>
              <a:ext uri="{FF2B5EF4-FFF2-40B4-BE49-F238E27FC236}">
                <a16:creationId xmlns:a16="http://schemas.microsoft.com/office/drawing/2014/main" id="{20BA0818-2D17-4E25-9DAF-B05CB9E6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02118"/>
              </p:ext>
            </p:extLst>
          </p:nvPr>
        </p:nvGraphicFramePr>
        <p:xfrm>
          <a:off x="836701" y="1885034"/>
          <a:ext cx="4035163" cy="435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946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votre structure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729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secteur de l'Economie Sociale et Solidaire </a:t>
                      </a:r>
                    </a:p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84224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l'économie française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  <a:tr h="829729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votre territoire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25628"/>
                  </a:ext>
                </a:extLst>
              </a:tr>
              <a:tr h="900633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votre secteur d'activité Aide et soins à domicile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3869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D6937A23-D032-4707-A589-83F313AA85D0}"/>
              </a:ext>
            </a:extLst>
          </p:cNvPr>
          <p:cNvGrpSpPr/>
          <p:nvPr/>
        </p:nvGrpSpPr>
        <p:grpSpPr>
          <a:xfrm>
            <a:off x="5303912" y="1628800"/>
            <a:ext cx="3904182" cy="282161"/>
            <a:chOff x="5208174" y="1548210"/>
            <a:chExt cx="3904182" cy="2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91FCF0-5A1B-4A23-B68A-AF688FBA6EB0}"/>
                </a:ext>
              </a:extLst>
            </p:cNvPr>
            <p:cNvSpPr/>
            <p:nvPr/>
          </p:nvSpPr>
          <p:spPr>
            <a:xfrm>
              <a:off x="5462867" y="1554519"/>
              <a:ext cx="858838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kern="0" dirty="0">
                  <a:solidFill>
                    <a:srgbClr val="404040"/>
                  </a:solidFill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Très inquiet</a:t>
              </a:r>
              <a:endPara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036B2A-752D-4D80-807A-B8CCEB35F7DF}"/>
                </a:ext>
              </a:extLst>
            </p:cNvPr>
            <p:cNvSpPr/>
            <p:nvPr/>
          </p:nvSpPr>
          <p:spPr>
            <a:xfrm>
              <a:off x="6337455" y="1554356"/>
              <a:ext cx="893236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Assez inquiet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49B20C-49FA-4986-899B-213073844C4C}"/>
                </a:ext>
              </a:extLst>
            </p:cNvPr>
            <p:cNvSpPr/>
            <p:nvPr/>
          </p:nvSpPr>
          <p:spPr>
            <a:xfrm>
              <a:off x="7270888" y="1563065"/>
              <a:ext cx="1026022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+mn-cs"/>
                </a:rPr>
                <a:t>Assez confiant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CC853-5193-4004-A5EA-D51E80708DFD}"/>
                </a:ext>
              </a:extLst>
            </p:cNvPr>
            <p:cNvSpPr/>
            <p:nvPr/>
          </p:nvSpPr>
          <p:spPr>
            <a:xfrm>
              <a:off x="8235947" y="1571454"/>
              <a:ext cx="876409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Très confiant</a:t>
              </a:r>
              <a:endPara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6" name="Groupe 42">
              <a:extLst>
                <a:ext uri="{FF2B5EF4-FFF2-40B4-BE49-F238E27FC236}">
                  <a16:creationId xmlns:a16="http://schemas.microsoft.com/office/drawing/2014/main" id="{E15FE28B-637B-44A2-9DF8-97BCA76DBCA4}"/>
                </a:ext>
              </a:extLst>
            </p:cNvPr>
            <p:cNvGrpSpPr/>
            <p:nvPr/>
          </p:nvGrpSpPr>
          <p:grpSpPr>
            <a:xfrm>
              <a:off x="5208174" y="1548210"/>
              <a:ext cx="3888432" cy="256233"/>
              <a:chOff x="2460942" y="5577050"/>
              <a:chExt cx="3888432" cy="25623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118817-1FD8-4E08-A7F3-CD9B116408F0}"/>
                  </a:ext>
                </a:extLst>
              </p:cNvPr>
              <p:cNvSpPr/>
              <p:nvPr/>
            </p:nvSpPr>
            <p:spPr>
              <a:xfrm>
                <a:off x="3492765" y="5647482"/>
                <a:ext cx="136906" cy="1189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1653C0-37ED-4F96-B295-0276F491FDDC}"/>
                  </a:ext>
                </a:extLst>
              </p:cNvPr>
              <p:cNvSpPr/>
              <p:nvPr/>
            </p:nvSpPr>
            <p:spPr>
              <a:xfrm>
                <a:off x="4423677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1BC7C1-0AA5-42FE-9460-50B0516BEDDE}"/>
                  </a:ext>
                </a:extLst>
              </p:cNvPr>
              <p:cNvSpPr/>
              <p:nvPr/>
            </p:nvSpPr>
            <p:spPr>
              <a:xfrm>
                <a:off x="26436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4C6C0B-1DEE-4227-BB91-FF83AE4D5F9B}"/>
                  </a:ext>
                </a:extLst>
              </p:cNvPr>
              <p:cNvSpPr/>
              <p:nvPr/>
            </p:nvSpPr>
            <p:spPr>
              <a:xfrm>
                <a:off x="5416707" y="5655871"/>
                <a:ext cx="124460" cy="118961"/>
              </a:xfrm>
              <a:prstGeom prst="rect">
                <a:avLst/>
              </a:prstGeom>
              <a:solidFill>
                <a:srgbClr val="009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1" name="Rectangle à coins arrondis 24">
                <a:extLst>
                  <a:ext uri="{FF2B5EF4-FFF2-40B4-BE49-F238E27FC236}">
                    <a16:creationId xmlns:a16="http://schemas.microsoft.com/office/drawing/2014/main" id="{E161E589-0921-4792-9C62-77D2B94F0FF4}"/>
                  </a:ext>
                </a:extLst>
              </p:cNvPr>
              <p:cNvSpPr/>
              <p:nvPr/>
            </p:nvSpPr>
            <p:spPr>
              <a:xfrm>
                <a:off x="2460942" y="5577050"/>
                <a:ext cx="3888432" cy="256233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1B921A-8120-47C4-B18E-9D58078DF678}"/>
              </a:ext>
            </a:extLst>
          </p:cNvPr>
          <p:cNvCxnSpPr>
            <a:cxnSpLocks/>
          </p:cNvCxnSpPr>
          <p:nvPr/>
        </p:nvCxnSpPr>
        <p:spPr>
          <a:xfrm>
            <a:off x="7867737" y="2007268"/>
            <a:ext cx="0" cy="42300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65AD24F-A060-40C6-9FB3-FBA9AE7796FA}"/>
              </a:ext>
            </a:extLst>
          </p:cNvPr>
          <p:cNvSpPr txBox="1"/>
          <p:nvPr/>
        </p:nvSpPr>
        <p:spPr>
          <a:xfrm>
            <a:off x="9336360" y="1522239"/>
            <a:ext cx="14884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confiant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(très + assez)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59DA128-9DAB-4043-9ACF-D3594F49FBFA}"/>
              </a:ext>
            </a:extLst>
          </p:cNvPr>
          <p:cNvGrpSpPr/>
          <p:nvPr/>
        </p:nvGrpSpPr>
        <p:grpSpPr>
          <a:xfrm>
            <a:off x="9823048" y="2132856"/>
            <a:ext cx="593432" cy="467708"/>
            <a:chOff x="8550935" y="2269851"/>
            <a:chExt cx="951389" cy="654344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0C4E77B-6493-4C9A-BF0B-0F9CA4BACC74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F2ADA06-1198-4069-B4E1-7E942AE324A1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CEEA044-798F-4A68-AE3B-148E1029847F}"/>
              </a:ext>
            </a:extLst>
          </p:cNvPr>
          <p:cNvGrpSpPr/>
          <p:nvPr/>
        </p:nvGrpSpPr>
        <p:grpSpPr>
          <a:xfrm>
            <a:off x="9391000" y="3013206"/>
            <a:ext cx="593432" cy="467708"/>
            <a:chOff x="8550935" y="2269851"/>
            <a:chExt cx="951389" cy="654344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0CFA9F3-3827-45E8-9845-B9CC08019C4A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3008BCA-67F5-4ED6-A60B-C27B62E1B0D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F463004-4ACF-472C-BAD6-11F44E7518EC}"/>
              </a:ext>
            </a:extLst>
          </p:cNvPr>
          <p:cNvGrpSpPr/>
          <p:nvPr/>
        </p:nvGrpSpPr>
        <p:grpSpPr>
          <a:xfrm>
            <a:off x="9246984" y="3861048"/>
            <a:ext cx="593432" cy="467708"/>
            <a:chOff x="8550935" y="2269851"/>
            <a:chExt cx="951389" cy="654344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BA65187-055A-4793-B38B-365C16A442E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809B2DF-6E08-47F7-8715-C7DD9D5E695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5182733-A29F-4DD3-A8A6-42D423CD6FFF}"/>
              </a:ext>
            </a:extLst>
          </p:cNvPr>
          <p:cNvGrpSpPr/>
          <p:nvPr/>
        </p:nvGrpSpPr>
        <p:grpSpPr>
          <a:xfrm>
            <a:off x="8886944" y="5553580"/>
            <a:ext cx="593432" cy="467708"/>
            <a:chOff x="8550935" y="2269851"/>
            <a:chExt cx="951389" cy="654344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30A423B3-3D82-4E10-9AA6-1BD838A5122B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6402FB2-E7BD-42B9-B07A-37DE52988D0F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8020FDD-4E61-456B-A244-4B23BFD7FAE6}"/>
              </a:ext>
            </a:extLst>
          </p:cNvPr>
          <p:cNvGrpSpPr/>
          <p:nvPr/>
        </p:nvGrpSpPr>
        <p:grpSpPr>
          <a:xfrm>
            <a:off x="9174976" y="4725144"/>
            <a:ext cx="593432" cy="467708"/>
            <a:chOff x="8550935" y="2269851"/>
            <a:chExt cx="951389" cy="654344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639A1EE-F870-44A7-8B4C-E8056787093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EFFE3E8-8FCE-4762-BB86-6419618E1444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2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975DA4A0-F8D8-4803-AE43-4C9557D03415}"/>
              </a:ext>
            </a:extLst>
          </p:cNvPr>
          <p:cNvSpPr/>
          <p:nvPr/>
        </p:nvSpPr>
        <p:spPr>
          <a:xfrm>
            <a:off x="798287" y="5576412"/>
            <a:ext cx="10482289" cy="643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8C249B21-968C-485F-A4D9-7CD9E1D939A7}"/>
              </a:ext>
            </a:extLst>
          </p:cNvPr>
          <p:cNvSpPr/>
          <p:nvPr/>
        </p:nvSpPr>
        <p:spPr>
          <a:xfrm>
            <a:off x="798287" y="4136252"/>
            <a:ext cx="10482289" cy="643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728734" cy="566706"/>
          </a:xfrm>
        </p:spPr>
        <p:txBody>
          <a:bodyPr>
            <a:noAutofit/>
          </a:bodyPr>
          <a:lstStyle/>
          <a:p>
            <a:r>
              <a:rPr lang="fr-FR" sz="2400" dirty="0"/>
              <a:t>Une inquiétude qui s’étend naturellement sur les financements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Q3. Concernant plus particulièrement votre structure, quel est votre niveau de confiance en la pérennité de :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 – En % hors non concerné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5B74E64-DEC2-4AEA-A76C-B0A4E4C42921}"/>
              </a:ext>
            </a:extLst>
          </p:cNvPr>
          <p:cNvSpPr/>
          <p:nvPr/>
        </p:nvSpPr>
        <p:spPr>
          <a:xfrm>
            <a:off x="798303" y="2687383"/>
            <a:ext cx="10482289" cy="643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C2A70FD-2B10-4C94-A48C-BBCEDBC37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485295"/>
              </p:ext>
            </p:extLst>
          </p:nvPr>
        </p:nvGraphicFramePr>
        <p:xfrm>
          <a:off x="4151784" y="1839097"/>
          <a:ext cx="6178146" cy="46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au 33">
            <a:extLst>
              <a:ext uri="{FF2B5EF4-FFF2-40B4-BE49-F238E27FC236}">
                <a16:creationId xmlns:a16="http://schemas.microsoft.com/office/drawing/2014/main" id="{20BA0818-2D17-4E25-9DAF-B05CB9E6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57208"/>
              </p:ext>
            </p:extLst>
          </p:nvPr>
        </p:nvGraphicFramePr>
        <p:xfrm>
          <a:off x="839416" y="1885034"/>
          <a:ext cx="3815965" cy="435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4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financements par la Caisse d'allocation familiale et la Mutualité sociale agricole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financements par l'Assurance Maladie et l'ARS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7078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services tarifés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  <a:tr h="697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avantages fiscaux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19106"/>
                  </a:ext>
                </a:extLst>
              </a:tr>
              <a:tr h="697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financements par le Conseil départemental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25628"/>
                  </a:ext>
                </a:extLst>
              </a:tr>
              <a:tr h="7569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Vos autres ressources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3869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D6937A23-D032-4707-A589-83F313AA85D0}"/>
              </a:ext>
            </a:extLst>
          </p:cNvPr>
          <p:cNvGrpSpPr/>
          <p:nvPr/>
        </p:nvGrpSpPr>
        <p:grpSpPr>
          <a:xfrm>
            <a:off x="5087888" y="1628800"/>
            <a:ext cx="3904182" cy="282161"/>
            <a:chOff x="5208174" y="1548210"/>
            <a:chExt cx="3904182" cy="2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91FCF0-5A1B-4A23-B68A-AF688FBA6EB0}"/>
                </a:ext>
              </a:extLst>
            </p:cNvPr>
            <p:cNvSpPr/>
            <p:nvPr/>
          </p:nvSpPr>
          <p:spPr>
            <a:xfrm>
              <a:off x="5462867" y="1554519"/>
              <a:ext cx="858838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kern="0" dirty="0">
                  <a:solidFill>
                    <a:srgbClr val="404040"/>
                  </a:solidFill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Très inquiet</a:t>
              </a:r>
              <a:endPara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036B2A-752D-4D80-807A-B8CCEB35F7DF}"/>
                </a:ext>
              </a:extLst>
            </p:cNvPr>
            <p:cNvSpPr/>
            <p:nvPr/>
          </p:nvSpPr>
          <p:spPr>
            <a:xfrm>
              <a:off x="6337455" y="1554356"/>
              <a:ext cx="893236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Assez inquiet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49B20C-49FA-4986-899B-213073844C4C}"/>
                </a:ext>
              </a:extLst>
            </p:cNvPr>
            <p:cNvSpPr/>
            <p:nvPr/>
          </p:nvSpPr>
          <p:spPr>
            <a:xfrm>
              <a:off x="7270888" y="1563065"/>
              <a:ext cx="1026022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+mn-cs"/>
                </a:rPr>
                <a:t>Assez confiant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CC853-5193-4004-A5EA-D51E80708DFD}"/>
                </a:ext>
              </a:extLst>
            </p:cNvPr>
            <p:cNvSpPr/>
            <p:nvPr/>
          </p:nvSpPr>
          <p:spPr>
            <a:xfrm>
              <a:off x="8235947" y="1571454"/>
              <a:ext cx="876409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Verdana" panose="020B0604030504040204" pitchFamily="34" charset="0"/>
                  <a:cs typeface="Verdana" panose="020B0604030504040204" pitchFamily="34" charset="0"/>
                </a:rPr>
                <a:t>Très confiant</a:t>
              </a:r>
              <a:endPara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6" name="Groupe 42">
              <a:extLst>
                <a:ext uri="{FF2B5EF4-FFF2-40B4-BE49-F238E27FC236}">
                  <a16:creationId xmlns:a16="http://schemas.microsoft.com/office/drawing/2014/main" id="{E15FE28B-637B-44A2-9DF8-97BCA76DBCA4}"/>
                </a:ext>
              </a:extLst>
            </p:cNvPr>
            <p:cNvGrpSpPr/>
            <p:nvPr/>
          </p:nvGrpSpPr>
          <p:grpSpPr>
            <a:xfrm>
              <a:off x="5208174" y="1548210"/>
              <a:ext cx="3888432" cy="256233"/>
              <a:chOff x="2460942" y="5577050"/>
              <a:chExt cx="3888432" cy="25623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118817-1FD8-4E08-A7F3-CD9B116408F0}"/>
                  </a:ext>
                </a:extLst>
              </p:cNvPr>
              <p:cNvSpPr/>
              <p:nvPr/>
            </p:nvSpPr>
            <p:spPr>
              <a:xfrm>
                <a:off x="3492765" y="5647482"/>
                <a:ext cx="136906" cy="1189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1653C0-37ED-4F96-B295-0276F491FDDC}"/>
                  </a:ext>
                </a:extLst>
              </p:cNvPr>
              <p:cNvSpPr/>
              <p:nvPr/>
            </p:nvSpPr>
            <p:spPr>
              <a:xfrm>
                <a:off x="4423677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1BC7C1-0AA5-42FE-9460-50B0516BEDDE}"/>
                  </a:ext>
                </a:extLst>
              </p:cNvPr>
              <p:cNvSpPr/>
              <p:nvPr/>
            </p:nvSpPr>
            <p:spPr>
              <a:xfrm>
                <a:off x="26436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4C6C0B-1DEE-4227-BB91-FF83AE4D5F9B}"/>
                  </a:ext>
                </a:extLst>
              </p:cNvPr>
              <p:cNvSpPr/>
              <p:nvPr/>
            </p:nvSpPr>
            <p:spPr>
              <a:xfrm>
                <a:off x="5416707" y="5655871"/>
                <a:ext cx="124460" cy="118961"/>
              </a:xfrm>
              <a:prstGeom prst="rect">
                <a:avLst/>
              </a:prstGeom>
              <a:solidFill>
                <a:srgbClr val="009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1" name="Rectangle à coins arrondis 24">
                <a:extLst>
                  <a:ext uri="{FF2B5EF4-FFF2-40B4-BE49-F238E27FC236}">
                    <a16:creationId xmlns:a16="http://schemas.microsoft.com/office/drawing/2014/main" id="{E161E589-0921-4792-9C62-77D2B94F0FF4}"/>
                  </a:ext>
                </a:extLst>
              </p:cNvPr>
              <p:cNvSpPr/>
              <p:nvPr/>
            </p:nvSpPr>
            <p:spPr>
              <a:xfrm>
                <a:off x="2460942" y="5577050"/>
                <a:ext cx="3888432" cy="256233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1B921A-8120-47C4-B18E-9D58078DF678}"/>
              </a:ext>
            </a:extLst>
          </p:cNvPr>
          <p:cNvCxnSpPr>
            <a:cxnSpLocks/>
          </p:cNvCxnSpPr>
          <p:nvPr/>
        </p:nvCxnSpPr>
        <p:spPr>
          <a:xfrm>
            <a:off x="7222001" y="1944916"/>
            <a:ext cx="0" cy="43553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65AD24F-A060-40C6-9FB3-FBA9AE7796FA}"/>
              </a:ext>
            </a:extLst>
          </p:cNvPr>
          <p:cNvSpPr txBox="1"/>
          <p:nvPr/>
        </p:nvSpPr>
        <p:spPr>
          <a:xfrm>
            <a:off x="9000004" y="1484784"/>
            <a:ext cx="14884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confiant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(très + assez)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59DA128-9DAB-4043-9ACF-D3594F49FBFA}"/>
              </a:ext>
            </a:extLst>
          </p:cNvPr>
          <p:cNvGrpSpPr/>
          <p:nvPr/>
        </p:nvGrpSpPr>
        <p:grpSpPr>
          <a:xfrm>
            <a:off x="9480376" y="2060848"/>
            <a:ext cx="593432" cy="467708"/>
            <a:chOff x="8550935" y="2269851"/>
            <a:chExt cx="951389" cy="654344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0C4E77B-6493-4C9A-BF0B-0F9CA4BACC74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F2ADA06-1198-4069-B4E1-7E942AE324A1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CEEA044-798F-4A68-AE3B-148E1029847F}"/>
              </a:ext>
            </a:extLst>
          </p:cNvPr>
          <p:cNvGrpSpPr/>
          <p:nvPr/>
        </p:nvGrpSpPr>
        <p:grpSpPr>
          <a:xfrm>
            <a:off x="9408368" y="2780928"/>
            <a:ext cx="593432" cy="467708"/>
            <a:chOff x="8550935" y="2269851"/>
            <a:chExt cx="951389" cy="654344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0CFA9F3-3827-45E8-9845-B9CC08019C4A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3008BCA-67F5-4ED6-A60B-C27B62E1B0D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F463004-4ACF-472C-BAD6-11F44E7518EC}"/>
              </a:ext>
            </a:extLst>
          </p:cNvPr>
          <p:cNvGrpSpPr/>
          <p:nvPr/>
        </p:nvGrpSpPr>
        <p:grpSpPr>
          <a:xfrm>
            <a:off x="8993688" y="3501008"/>
            <a:ext cx="593432" cy="467708"/>
            <a:chOff x="8550935" y="2269851"/>
            <a:chExt cx="951389" cy="654344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BA65187-055A-4793-B38B-365C16A442E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809B2DF-6E08-47F7-8715-C7DD9D5E695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5182733-A29F-4DD3-A8A6-42D423CD6FFF}"/>
              </a:ext>
            </a:extLst>
          </p:cNvPr>
          <p:cNvGrpSpPr/>
          <p:nvPr/>
        </p:nvGrpSpPr>
        <p:grpSpPr>
          <a:xfrm>
            <a:off x="8849672" y="4905508"/>
            <a:ext cx="593432" cy="467708"/>
            <a:chOff x="8550935" y="2269851"/>
            <a:chExt cx="951389" cy="654344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30A423B3-3D82-4E10-9AA6-1BD838A5122B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6402FB2-E7BD-42B9-B07A-37DE52988D0F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38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8020FDD-4E61-456B-A244-4B23BFD7FAE6}"/>
              </a:ext>
            </a:extLst>
          </p:cNvPr>
          <p:cNvGrpSpPr/>
          <p:nvPr/>
        </p:nvGrpSpPr>
        <p:grpSpPr>
          <a:xfrm>
            <a:off x="8993688" y="4221088"/>
            <a:ext cx="593432" cy="467708"/>
            <a:chOff x="8550935" y="2269851"/>
            <a:chExt cx="951389" cy="654344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639A1EE-F870-44A7-8B4C-E8056787093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EFFE3E8-8FCE-4762-BB86-6419618E1444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87469CB3-35B0-4475-B61B-1ACCF3F1A974}"/>
              </a:ext>
            </a:extLst>
          </p:cNvPr>
          <p:cNvGrpSpPr/>
          <p:nvPr/>
        </p:nvGrpSpPr>
        <p:grpSpPr>
          <a:xfrm>
            <a:off x="8544272" y="5645822"/>
            <a:ext cx="593432" cy="467708"/>
            <a:chOff x="8550935" y="2269851"/>
            <a:chExt cx="951389" cy="654344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E54246B-3ED7-4850-8463-1B1ABF8E19CF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5F1F3F3-5FFE-46AF-809F-31894877B7D7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35BF499E-6F10-46A8-A2AA-28F1FDF5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1982"/>
              </p:ext>
            </p:extLst>
          </p:nvPr>
        </p:nvGraphicFramePr>
        <p:xfrm>
          <a:off x="10593052" y="2155326"/>
          <a:ext cx="975556" cy="429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556">
                  <a:extLst>
                    <a:ext uri="{9D8B030D-6E8A-4147-A177-3AD203B41FA5}">
                      <a16:colId xmlns:a16="http://schemas.microsoft.com/office/drawing/2014/main" val="347539833"/>
                    </a:ext>
                  </a:extLst>
                </a:gridCol>
              </a:tblGrid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99929"/>
                  </a:ext>
                </a:extLst>
              </a:tr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41491"/>
                  </a:ext>
                </a:extLst>
              </a:tr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89171"/>
                  </a:ext>
                </a:extLst>
              </a:tr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01414"/>
                  </a:ext>
                </a:extLst>
              </a:tr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53826"/>
                  </a:ext>
                </a:extLst>
              </a:tr>
              <a:tr h="716335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31589"/>
                  </a:ext>
                </a:extLst>
              </a:tr>
            </a:tbl>
          </a:graphicData>
        </a:graphic>
      </p:graphicFrame>
      <p:sp>
        <p:nvSpPr>
          <p:cNvPr id="42" name="ZoneTexte 41">
            <a:extLst>
              <a:ext uri="{FF2B5EF4-FFF2-40B4-BE49-F238E27FC236}">
                <a16:creationId xmlns:a16="http://schemas.microsoft.com/office/drawing/2014/main" id="{89E7D029-43CF-4E36-B4E7-9BDE5F72C5B9}"/>
              </a:ext>
            </a:extLst>
          </p:cNvPr>
          <p:cNvSpPr txBox="1"/>
          <p:nvPr/>
        </p:nvSpPr>
        <p:spPr>
          <a:xfrm>
            <a:off x="10324411" y="1948395"/>
            <a:ext cx="975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concerné</a:t>
            </a:r>
          </a:p>
        </p:txBody>
      </p:sp>
    </p:spTree>
    <p:extLst>
      <p:ext uri="{BB962C8B-B14F-4D97-AF65-F5344CB8AC3E}">
        <p14:creationId xmlns:p14="http://schemas.microsoft.com/office/powerpoint/2010/main" val="87636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Des dirigeants mitigés sur le volume de leur activité dans les prochains mois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Q5. Dans les prochains mois, vous pensez qu’il est plus probable que votre volume d’activité(s)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47E7EF-3211-4328-A8CE-814DA88DCE5A}"/>
              </a:ext>
            </a:extLst>
          </p:cNvPr>
          <p:cNvSpPr/>
          <p:nvPr/>
        </p:nvSpPr>
        <p:spPr>
          <a:xfrm>
            <a:off x="5875150" y="3617812"/>
            <a:ext cx="2452924" cy="598050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srgbClr val="70AD47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31E5A5-DCC7-4A7C-BC68-F9C2E074EE4A}"/>
              </a:ext>
            </a:extLst>
          </p:cNvPr>
          <p:cNvSpPr/>
          <p:nvPr/>
        </p:nvSpPr>
        <p:spPr>
          <a:xfrm>
            <a:off x="8384656" y="3573016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AD87AB-F517-4BCA-B9AE-42C395C4EE45}"/>
              </a:ext>
            </a:extLst>
          </p:cNvPr>
          <p:cNvSpPr/>
          <p:nvPr/>
        </p:nvSpPr>
        <p:spPr>
          <a:xfrm>
            <a:off x="3609501" y="3836241"/>
            <a:ext cx="2270475" cy="598050"/>
          </a:xfrm>
          <a:prstGeom prst="rect">
            <a:avLst/>
          </a:prstGeom>
          <a:solidFill>
            <a:srgbClr val="FF62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697EB693-BD26-440A-AA37-6CA90F8C6173}"/>
              </a:ext>
            </a:extLst>
          </p:cNvPr>
          <p:cNvSpPr/>
          <p:nvPr/>
        </p:nvSpPr>
        <p:spPr>
          <a:xfrm>
            <a:off x="5456704" y="2788784"/>
            <a:ext cx="945766" cy="2245778"/>
          </a:xfrm>
          <a:prstGeom prst="parallelogram">
            <a:avLst>
              <a:gd name="adj" fmla="val 60138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ABD74A-33C9-4831-B321-46CC038B2526}"/>
              </a:ext>
            </a:extLst>
          </p:cNvPr>
          <p:cNvSpPr/>
          <p:nvPr/>
        </p:nvSpPr>
        <p:spPr>
          <a:xfrm>
            <a:off x="2783632" y="3861048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09351AB-FF14-4D54-ABBF-1FEF93AA1A7B}"/>
              </a:ext>
            </a:extLst>
          </p:cNvPr>
          <p:cNvSpPr txBox="1"/>
          <p:nvPr/>
        </p:nvSpPr>
        <p:spPr>
          <a:xfrm>
            <a:off x="3828864" y="3399383"/>
            <a:ext cx="166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C00000"/>
                </a:solidFill>
                <a:cs typeface="Verdana"/>
              </a:rPr>
              <a:t>Diminue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C9A2769-CB42-4EA4-B6FA-8E26217E41AC}"/>
              </a:ext>
            </a:extLst>
          </p:cNvPr>
          <p:cNvSpPr txBox="1"/>
          <p:nvPr/>
        </p:nvSpPr>
        <p:spPr>
          <a:xfrm>
            <a:off x="6240016" y="3140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70AD47"/>
                </a:solidFill>
              </a:rPr>
              <a:t>Augmente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7BC3329-41CC-4307-ADC3-39F7A85BA209}"/>
              </a:ext>
            </a:extLst>
          </p:cNvPr>
          <p:cNvSpPr txBox="1"/>
          <p:nvPr/>
        </p:nvSpPr>
        <p:spPr>
          <a:xfrm flipH="1">
            <a:off x="4799854" y="4901678"/>
            <a:ext cx="1656186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stabilise </a:t>
            </a: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29</a:t>
            </a: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lvl="0" algn="ctr">
              <a:defRPr/>
            </a:pPr>
            <a:r>
              <a:rPr lang="fr-FR" sz="1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Ne sait pas : 18%</a:t>
            </a:r>
            <a:endParaRPr kumimoji="0" lang="fr-FR" sz="1200" b="1" i="1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85B1632-9A94-4B96-8B1A-73D1FC2C1E0C}"/>
              </a:ext>
            </a:extLst>
          </p:cNvPr>
          <p:cNvGrpSpPr/>
          <p:nvPr/>
        </p:nvGrpSpPr>
        <p:grpSpPr>
          <a:xfrm>
            <a:off x="5807968" y="1988840"/>
            <a:ext cx="875055" cy="700335"/>
            <a:chOff x="9474722" y="2200648"/>
            <a:chExt cx="875055" cy="70033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BBF6CF6-9C0E-4F30-8012-ED62EEA391AB}"/>
                </a:ext>
              </a:extLst>
            </p:cNvPr>
            <p:cNvSpPr/>
            <p:nvPr/>
          </p:nvSpPr>
          <p:spPr>
            <a:xfrm>
              <a:off x="9474722" y="2200648"/>
              <a:ext cx="875055" cy="7003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C6308D5-6930-44E0-BCD4-B28ADA30D4D9}"/>
                </a:ext>
              </a:extLst>
            </p:cNvPr>
            <p:cNvSpPr txBox="1"/>
            <p:nvPr/>
          </p:nvSpPr>
          <p:spPr>
            <a:xfrm>
              <a:off x="9613021" y="2235484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+5</a:t>
              </a:r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1EAAC2B7-015E-4F23-A42D-224ADC6D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31" y="3130935"/>
            <a:ext cx="676039" cy="67603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870B263-852A-49E0-96DE-0755AF52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75" y="2887326"/>
            <a:ext cx="699861" cy="6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…ce qui en fait l’une des priorités, toutefois derrière celle du recrutement et de la sécurité des financements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Q4. Quelles sont vos priorités pour votre structure pour les 18 prochains mois ? En premier ? Et ensuite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092338-98C8-48BD-9C80-DD53DC1726F3}"/>
              </a:ext>
            </a:extLst>
          </p:cNvPr>
          <p:cNvSpPr/>
          <p:nvPr/>
        </p:nvSpPr>
        <p:spPr bwMode="auto">
          <a:xfrm>
            <a:off x="1055899" y="1700808"/>
            <a:ext cx="9504597" cy="46805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Tableau 33">
            <a:extLst>
              <a:ext uri="{FF2B5EF4-FFF2-40B4-BE49-F238E27FC236}">
                <a16:creationId xmlns:a16="http://schemas.microsoft.com/office/drawing/2014/main" id="{E34DA344-AB2B-4FBD-8F48-469217AB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9129"/>
              </p:ext>
            </p:extLst>
          </p:nvPr>
        </p:nvGraphicFramePr>
        <p:xfrm>
          <a:off x="1334763" y="1980133"/>
          <a:ext cx="3312368" cy="428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12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recrutement de personnel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sécurisation des financements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43592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développement de votre activité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qualité de service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L'amélioration de la qualité de vie au travail de vos salariés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fidélisation du personnel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  <a:tr h="49542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L'organisation interne / Réorganisation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9789"/>
                  </a:ext>
                </a:extLst>
              </a:tr>
              <a:tr h="43592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stratégie de coopération / mutualisation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985436"/>
                  </a:ext>
                </a:extLst>
              </a:tr>
              <a:tr h="43592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mise en œuvre d'innovations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79944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Autres priorités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99045"/>
                  </a:ext>
                </a:extLst>
              </a:tr>
            </a:tbl>
          </a:graphicData>
        </a:graphic>
      </p:graphicFrame>
      <p:graphicFrame>
        <p:nvGraphicFramePr>
          <p:cNvPr id="46" name="Object 59">
            <a:extLst>
              <a:ext uri="{FF2B5EF4-FFF2-40B4-BE49-F238E27FC236}">
                <a16:creationId xmlns:a16="http://schemas.microsoft.com/office/drawing/2014/main" id="{27408EB7-E970-4F4A-8FE5-AA227819B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4455"/>
              </p:ext>
            </p:extLst>
          </p:nvPr>
        </p:nvGraphicFramePr>
        <p:xfrm>
          <a:off x="4767535" y="1874425"/>
          <a:ext cx="7558325" cy="448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6E232E4A-38AC-471E-A7BC-76DBA117E7BC}"/>
              </a:ext>
            </a:extLst>
          </p:cNvPr>
          <p:cNvSpPr txBox="1"/>
          <p:nvPr/>
        </p:nvSpPr>
        <p:spPr>
          <a:xfrm>
            <a:off x="4765020" y="1809826"/>
            <a:ext cx="152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Priorité principale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5ED7B5D-B282-4918-90B2-0826D63FECF6}"/>
              </a:ext>
            </a:extLst>
          </p:cNvPr>
          <p:cNvSpPr txBox="1"/>
          <p:nvPr/>
        </p:nvSpPr>
        <p:spPr>
          <a:xfrm>
            <a:off x="8293412" y="1818697"/>
            <a:ext cx="1215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priorités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6F88284-14B1-4AB8-A1C0-691540B3CB89}"/>
              </a:ext>
            </a:extLst>
          </p:cNvPr>
          <p:cNvCxnSpPr>
            <a:cxnSpLocks/>
          </p:cNvCxnSpPr>
          <p:nvPr/>
        </p:nvCxnSpPr>
        <p:spPr>
          <a:xfrm>
            <a:off x="1127448" y="3276275"/>
            <a:ext cx="9001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>
            <a:extLst>
              <a:ext uri="{FF2B5EF4-FFF2-40B4-BE49-F238E27FC236}">
                <a16:creationId xmlns:a16="http://schemas.microsoft.com/office/drawing/2014/main" id="{6DE1F421-E97A-4895-BF53-5473C6DBB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43430"/>
            <a:ext cx="305502" cy="30550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34D2790E-C143-43FB-8CA0-82810734C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6" y="2469054"/>
            <a:ext cx="305502" cy="30550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0D68C9CF-88E1-4880-BC26-FCA94EA71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6" y="2909863"/>
            <a:ext cx="305499" cy="305499"/>
          </a:xfrm>
          <a:prstGeom prst="rect">
            <a:avLst/>
          </a:prstGeom>
        </p:spPr>
      </p:pic>
      <p:pic>
        <p:nvPicPr>
          <p:cNvPr id="13" name="Image 12" descr="Une image contenant jouet&#10;&#10;Description générée automatiquement">
            <a:extLst>
              <a:ext uri="{FF2B5EF4-FFF2-40B4-BE49-F238E27FC236}">
                <a16:creationId xmlns:a16="http://schemas.microsoft.com/office/drawing/2014/main" id="{0174AB77-9095-4709-8964-09E3AE0DE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72" y="1440959"/>
            <a:ext cx="1193912" cy="13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7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On retrouve donc logiquement le recrutement et les moyens financiers en tête des éléments susceptibles d’améliorer le travail des dirigeants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052736"/>
            <a:ext cx="9936645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Q27. A l’avenir qu’est-ce qui vous aiderait à exercer vos fonctions de dirigeant de votre structure dans de meilleures conditions ? 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483C6-A9F3-4DC4-BBA9-589D56FB87A3}"/>
              </a:ext>
            </a:extLst>
          </p:cNvPr>
          <p:cNvSpPr/>
          <p:nvPr/>
        </p:nvSpPr>
        <p:spPr bwMode="auto">
          <a:xfrm>
            <a:off x="1124558" y="1700808"/>
            <a:ext cx="9435938" cy="4680520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Tableau 33">
            <a:extLst>
              <a:ext uri="{FF2B5EF4-FFF2-40B4-BE49-F238E27FC236}">
                <a16:creationId xmlns:a16="http://schemas.microsoft.com/office/drawing/2014/main" id="{4E55FBE0-D815-47F0-83F4-40632D0BC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59776"/>
              </p:ext>
            </p:extLst>
          </p:nvPr>
        </p:nvGraphicFramePr>
        <p:xfrm>
          <a:off x="1268574" y="1762791"/>
          <a:ext cx="5187466" cy="454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16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Plus de moyens humains, de personnel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2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Plus de moyens financiers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824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Moins de contraintes administratives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95401"/>
                  </a:ext>
                </a:extLst>
              </a:tr>
              <a:tr h="3973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Plus de temps à consacrer aux collaborateurs / Pouvoir travailler sur la qualité de vie au travail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67283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Reconnaissance, valorisation du métier / Confiance, soutien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068692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 personnel fiable, motivé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13763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Sécurisation/Pérennité des financements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71748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l'écoute, de la proximité, du dialogue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509696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Assouplissement des lois, du droit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730088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Plus de visibilité des financements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38618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607959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Rien/Aucun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83191"/>
                  </a:ext>
                </a:extLst>
              </a:tr>
              <a:tr h="3454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sait pas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872516"/>
                  </a:ext>
                </a:extLst>
              </a:tr>
            </a:tbl>
          </a:graphicData>
        </a:graphic>
      </p:graphicFrame>
      <p:graphicFrame>
        <p:nvGraphicFramePr>
          <p:cNvPr id="20" name="Graphique 10">
            <a:extLst>
              <a:ext uri="{FF2B5EF4-FFF2-40B4-BE49-F238E27FC236}">
                <a16:creationId xmlns:a16="http://schemas.microsoft.com/office/drawing/2014/main" id="{9FBF7837-DF3D-4FDF-99C3-8DABD68FC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884512"/>
              </p:ext>
            </p:extLst>
          </p:nvPr>
        </p:nvGraphicFramePr>
        <p:xfrm>
          <a:off x="6382816" y="1700808"/>
          <a:ext cx="5257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9484182-806C-4BA8-9C60-A81F29D04A66}"/>
              </a:ext>
            </a:extLst>
          </p:cNvPr>
          <p:cNvCxnSpPr>
            <a:cxnSpLocks/>
          </p:cNvCxnSpPr>
          <p:nvPr/>
        </p:nvCxnSpPr>
        <p:spPr>
          <a:xfrm>
            <a:off x="1268574" y="2826809"/>
            <a:ext cx="91479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F479F5C-2D36-4A21-AB5D-8CB2B2D74E1A}"/>
              </a:ext>
            </a:extLst>
          </p:cNvPr>
          <p:cNvCxnSpPr>
            <a:cxnSpLocks/>
          </p:cNvCxnSpPr>
          <p:nvPr/>
        </p:nvCxnSpPr>
        <p:spPr>
          <a:xfrm>
            <a:off x="1271464" y="5264036"/>
            <a:ext cx="91479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3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8" y="286152"/>
            <a:ext cx="10944757" cy="566706"/>
          </a:xfrm>
        </p:spPr>
        <p:txBody>
          <a:bodyPr>
            <a:noAutofit/>
          </a:bodyPr>
          <a:lstStyle/>
          <a:p>
            <a:r>
              <a:rPr lang="fr-FR" sz="2400" dirty="0"/>
              <a:t>De très bonnes relations avec la gouvernance tout comme avec la quasi-totalité des acteurs. A noter que les relations sont moins bonnes avec les partenaires de l’emploi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Q6. Comment décririez-vous les relations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7CCB31DE-877C-4734-93C4-6140A78C1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19746"/>
              </p:ext>
            </p:extLst>
          </p:nvPr>
        </p:nvGraphicFramePr>
        <p:xfrm>
          <a:off x="5015880" y="1412776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FBFB08-8B31-4782-8B2C-69D1E36A5A4F}"/>
              </a:ext>
            </a:extLst>
          </p:cNvPr>
          <p:cNvGrpSpPr/>
          <p:nvPr/>
        </p:nvGrpSpPr>
        <p:grpSpPr>
          <a:xfrm>
            <a:off x="5784706" y="1484791"/>
            <a:ext cx="5639886" cy="287750"/>
            <a:chOff x="2075796" y="1883762"/>
            <a:chExt cx="5639886" cy="2877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0600A3-5D8B-4924-9F72-AA36971A382E}"/>
                </a:ext>
              </a:extLst>
            </p:cNvPr>
            <p:cNvSpPr/>
            <p:nvPr/>
          </p:nvSpPr>
          <p:spPr>
            <a:xfrm>
              <a:off x="2351584" y="1889874"/>
              <a:ext cx="1638377" cy="27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adugi" panose="020B0502040204020203" pitchFamily="34" charset="0"/>
                  <a:ea typeface="Gadugi" panose="020B0502040204020203" pitchFamily="34" charset="0"/>
                  <a:cs typeface="Verdana" panose="020B0604030504040204" pitchFamily="34" charset="0"/>
                </a:rPr>
                <a:t>Très bonnes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9D9029-59C1-4284-8FC2-8E3054B05A0E}"/>
                </a:ext>
              </a:extLst>
            </p:cNvPr>
            <p:cNvSpPr/>
            <p:nvPr/>
          </p:nvSpPr>
          <p:spPr>
            <a:xfrm>
              <a:off x="3371562" y="1883762"/>
              <a:ext cx="1103760" cy="27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adugi" panose="020B0502040204020203" pitchFamily="34" charset="0"/>
                  <a:ea typeface="Gadugi" panose="020B0502040204020203" pitchFamily="34" charset="0"/>
                  <a:cs typeface="Verdana" panose="020B0604030504040204" pitchFamily="34" charset="0"/>
                </a:rPr>
                <a:t>Plutôt bonnes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0E2F20-79AA-4F94-854D-DB0CD02F5C6E}"/>
                </a:ext>
              </a:extLst>
            </p:cNvPr>
            <p:cNvSpPr/>
            <p:nvPr/>
          </p:nvSpPr>
          <p:spPr>
            <a:xfrm>
              <a:off x="4501449" y="1883762"/>
              <a:ext cx="746405" cy="27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kern="0" dirty="0">
                  <a:solidFill>
                    <a:srgbClr val="40404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Neutres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2FA984-EFB6-4F53-A551-BC39F9F02DE9}"/>
                </a:ext>
              </a:extLst>
            </p:cNvPr>
            <p:cNvSpPr/>
            <p:nvPr/>
          </p:nvSpPr>
          <p:spPr>
            <a:xfrm>
              <a:off x="5237413" y="1897725"/>
              <a:ext cx="1326141" cy="27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100" kern="0" dirty="0">
                  <a:solidFill>
                    <a:srgbClr val="404040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Verdana" panose="020B0604030504040204" pitchFamily="34" charset="0"/>
                </a:rPr>
                <a:t>Plutôt dégradées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71C4AC-353F-4EF2-B75D-CC6025DC2B75}"/>
                </a:ext>
              </a:extLst>
            </p:cNvPr>
            <p:cNvSpPr/>
            <p:nvPr/>
          </p:nvSpPr>
          <p:spPr>
            <a:xfrm>
              <a:off x="3251186" y="1973911"/>
              <a:ext cx="136906" cy="118961"/>
            </a:xfrm>
            <a:prstGeom prst="rect">
              <a:avLst/>
            </a:prstGeom>
            <a:solidFill>
              <a:srgbClr val="55CBB7">
                <a:alpha val="6980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2BC391-AA5C-4322-8DCE-C10C84E81BFB}"/>
                </a:ext>
              </a:extLst>
            </p:cNvPr>
            <p:cNvSpPr/>
            <p:nvPr/>
          </p:nvSpPr>
          <p:spPr>
            <a:xfrm>
              <a:off x="4403314" y="1972890"/>
              <a:ext cx="136906" cy="1189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721C28-2ED8-43F2-9515-364C71F6D7CC}"/>
                </a:ext>
              </a:extLst>
            </p:cNvPr>
            <p:cNvSpPr/>
            <p:nvPr/>
          </p:nvSpPr>
          <p:spPr>
            <a:xfrm>
              <a:off x="2265594" y="1973912"/>
              <a:ext cx="136906" cy="118961"/>
            </a:xfrm>
            <a:prstGeom prst="rect">
              <a:avLst/>
            </a:prstGeom>
            <a:solidFill>
              <a:srgbClr val="00898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4ECF15-E1C3-49FD-BCC5-C70FF247EE13}"/>
                </a:ext>
              </a:extLst>
            </p:cNvPr>
            <p:cNvSpPr/>
            <p:nvPr/>
          </p:nvSpPr>
          <p:spPr>
            <a:xfrm>
              <a:off x="5165405" y="1972890"/>
              <a:ext cx="124460" cy="118961"/>
            </a:xfrm>
            <a:prstGeom prst="rect">
              <a:avLst/>
            </a:prstGeom>
            <a:solidFill>
              <a:srgbClr val="FE61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38" name="Rectangle à coins arrondis 24">
              <a:extLst>
                <a:ext uri="{FF2B5EF4-FFF2-40B4-BE49-F238E27FC236}">
                  <a16:creationId xmlns:a16="http://schemas.microsoft.com/office/drawing/2014/main" id="{D07767E8-5F97-493C-8893-D584D820D995}"/>
                </a:ext>
              </a:extLst>
            </p:cNvPr>
            <p:cNvSpPr/>
            <p:nvPr/>
          </p:nvSpPr>
          <p:spPr>
            <a:xfrm>
              <a:off x="2075796" y="1901244"/>
              <a:ext cx="5567878" cy="270268"/>
            </a:xfrm>
            <a:prstGeom prst="roundRect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 w="0"/>
                <a:solidFill>
                  <a:srgbClr val="404040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Verdana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68FD58-B68F-4570-8F97-26A3B8818BB6}"/>
                </a:ext>
              </a:extLst>
            </p:cNvPr>
            <p:cNvSpPr/>
            <p:nvPr/>
          </p:nvSpPr>
          <p:spPr>
            <a:xfrm>
              <a:off x="6439094" y="1973910"/>
              <a:ext cx="124460" cy="118961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A048B2-A240-467C-B503-0DE3C012F548}"/>
                </a:ext>
              </a:extLst>
            </p:cNvPr>
            <p:cNvSpPr/>
            <p:nvPr/>
          </p:nvSpPr>
          <p:spPr>
            <a:xfrm>
              <a:off x="6528048" y="1893300"/>
              <a:ext cx="1187634" cy="27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100" kern="0" dirty="0">
                  <a:solidFill>
                    <a:srgbClr val="404040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Verdana" panose="020B0604030504040204" pitchFamily="34" charset="0"/>
                </a:rPr>
                <a:t>Très dégradées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C5DA5224-AD46-4B96-8616-6F7F9FDFF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30842"/>
              </p:ext>
            </p:extLst>
          </p:nvPr>
        </p:nvGraphicFramePr>
        <p:xfrm>
          <a:off x="456114" y="1844824"/>
          <a:ext cx="4104456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votre gouvernance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97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encadrants intermédiaires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453267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la fédération Adédom </a:t>
                      </a: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(anciennement Adessadomicile)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419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partenaires sociaux dans votre structure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419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bénéficiaires de votre structure et leurs familles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390737"/>
                  </a:ext>
                </a:extLst>
              </a:tr>
              <a:tr h="419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équipes de terrain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419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autres dirigeants de structures similaires à la votre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les partenaires institutionnels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9789"/>
                  </a:ext>
                </a:extLst>
              </a:tr>
              <a:tr h="453267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Avec vos autorités de tarification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985436"/>
                  </a:ext>
                </a:extLst>
              </a:tr>
              <a:tr h="41916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Avec les partenaires de l’emploi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(pôle-emploi, missions locales)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99045"/>
                  </a:ext>
                </a:extLst>
              </a:tr>
            </a:tbl>
          </a:graphicData>
        </a:graphic>
      </p:graphicFrame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0E20399C-C353-44CC-939F-F89743146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23117"/>
              </p:ext>
            </p:extLst>
          </p:nvPr>
        </p:nvGraphicFramePr>
        <p:xfrm>
          <a:off x="4665134" y="1844823"/>
          <a:ext cx="759532" cy="439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532">
                  <a:extLst>
                    <a:ext uri="{9D8B030D-6E8A-4147-A177-3AD203B41FA5}">
                      <a16:colId xmlns:a16="http://schemas.microsoft.com/office/drawing/2014/main" val="347539833"/>
                    </a:ext>
                  </a:extLst>
                </a:gridCol>
              </a:tblGrid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99929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41491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89171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01414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76297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70274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76967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29061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53826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158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2DC6370-DB9E-4674-ACA4-3AF7964208FF}"/>
              </a:ext>
            </a:extLst>
          </p:cNvPr>
          <p:cNvSpPr txBox="1"/>
          <p:nvPr/>
        </p:nvSpPr>
        <p:spPr>
          <a:xfrm>
            <a:off x="4583832" y="149078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6666"/>
                </a:solidFill>
              </a:rPr>
              <a:t>Bonnes</a:t>
            </a:r>
          </a:p>
        </p:txBody>
      </p:sp>
    </p:spTree>
    <p:extLst>
      <p:ext uri="{BB962C8B-B14F-4D97-AF65-F5344CB8AC3E}">
        <p14:creationId xmlns:p14="http://schemas.microsoft.com/office/powerpoint/2010/main" val="1824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De bonnes relations avec la gouvernance qui peuvent s’expliquer par les échanges réguliers avec les présidents des structures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Q7. Vos échanges avec le Président de votre structure ont lieu :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9C9A0EC-CD03-4B32-85AB-396900D8A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20536"/>
              </p:ext>
            </p:extLst>
          </p:nvPr>
        </p:nvGraphicFramePr>
        <p:xfrm>
          <a:off x="3367905" y="1772816"/>
          <a:ext cx="568695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13">
            <a:extLst>
              <a:ext uri="{FF2B5EF4-FFF2-40B4-BE49-F238E27FC236}">
                <a16:creationId xmlns:a16="http://schemas.microsoft.com/office/drawing/2014/main" id="{1482C003-D72B-4852-8DDA-26BF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855" y="3187763"/>
            <a:ext cx="238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rgbClr val="267426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Une fois par mois</a:t>
            </a:r>
          </a:p>
        </p:txBody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5BBDFA89-123A-499C-8DA5-E487DC61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143" y="5219522"/>
            <a:ext cx="284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rgbClr val="267426"/>
                </a:solidFill>
              </a:defRPr>
            </a:lvl1pPr>
          </a:lstStyle>
          <a:p>
            <a:r>
              <a:rPr lang="fr-FR" sz="2400" dirty="0">
                <a:solidFill>
                  <a:srgbClr val="39994B"/>
                </a:solidFill>
              </a:rPr>
              <a:t>Une fois par semaine</a:t>
            </a:r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E2ABAC27-0246-4586-9A00-F4E74461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2092786"/>
            <a:ext cx="374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rgbClr val="267426"/>
                </a:solidFill>
              </a:defRPr>
            </a:lvl1pPr>
          </a:lstStyle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Uniquement à l’occasion des CA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1A064044-527E-41BE-8ECB-39FD0FAE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416" y="2548547"/>
            <a:ext cx="215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267426"/>
                </a:solidFill>
              </a:defRPr>
            </a:lvl1pPr>
          </a:lstStyle>
          <a:p>
            <a:pPr algn="ctr"/>
            <a:r>
              <a:rPr lang="fr-FR" dirty="0">
                <a:solidFill>
                  <a:srgbClr val="008080"/>
                </a:solidFill>
              </a:rPr>
              <a:t>Plusieurs fois par semaine</a:t>
            </a:r>
          </a:p>
        </p:txBody>
      </p:sp>
      <p:pic>
        <p:nvPicPr>
          <p:cNvPr id="12" name="Image 11" descr="Une image contenant pièce&#10;&#10;Description générée automatiquement">
            <a:extLst>
              <a:ext uri="{FF2B5EF4-FFF2-40B4-BE49-F238E27FC236}">
                <a16:creationId xmlns:a16="http://schemas.microsoft.com/office/drawing/2014/main" id="{CB06ADE2-5C92-4660-9F13-92AAA1D8A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97" y="3057145"/>
            <a:ext cx="2222189" cy="11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Les relations avec les autorités tarifaires pourtant bonnes actuellement, risquent de se tendre dans les mois à venir selon une partie des dirigeants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Q6bis. Dans les mois à venir, pensez-vous que vos relations avec les autorités tarifaires :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24743B-7AEF-4702-969D-A3EC822741C0}"/>
              </a:ext>
            </a:extLst>
          </p:cNvPr>
          <p:cNvSpPr/>
          <p:nvPr/>
        </p:nvSpPr>
        <p:spPr>
          <a:xfrm>
            <a:off x="6990158" y="3647429"/>
            <a:ext cx="1228962" cy="598050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srgbClr val="70AD47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AE070F-6191-474A-A25F-C411F7411BCE}"/>
              </a:ext>
            </a:extLst>
          </p:cNvPr>
          <p:cNvSpPr/>
          <p:nvPr/>
        </p:nvSpPr>
        <p:spPr>
          <a:xfrm>
            <a:off x="8219120" y="3602633"/>
            <a:ext cx="679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80ABBE-8550-4872-8BA3-78CF7BD13B03}"/>
              </a:ext>
            </a:extLst>
          </p:cNvPr>
          <p:cNvSpPr/>
          <p:nvPr/>
        </p:nvSpPr>
        <p:spPr>
          <a:xfrm>
            <a:off x="3099414" y="3904293"/>
            <a:ext cx="3832338" cy="598050"/>
          </a:xfrm>
          <a:prstGeom prst="rect">
            <a:avLst/>
          </a:prstGeom>
          <a:solidFill>
            <a:srgbClr val="FF62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5" name="Parallélogramme 44">
            <a:extLst>
              <a:ext uri="{FF2B5EF4-FFF2-40B4-BE49-F238E27FC236}">
                <a16:creationId xmlns:a16="http://schemas.microsoft.com/office/drawing/2014/main" id="{F42A3FB1-DA3C-4437-A805-5B7EA3129529}"/>
              </a:ext>
            </a:extLst>
          </p:cNvPr>
          <p:cNvSpPr/>
          <p:nvPr/>
        </p:nvSpPr>
        <p:spPr>
          <a:xfrm>
            <a:off x="6571712" y="2818401"/>
            <a:ext cx="945766" cy="2245778"/>
          </a:xfrm>
          <a:prstGeom prst="parallelogram">
            <a:avLst>
              <a:gd name="adj" fmla="val 60138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8F173C-0089-48ED-B1A0-338CCC838A8E}"/>
              </a:ext>
            </a:extLst>
          </p:cNvPr>
          <p:cNvSpPr/>
          <p:nvPr/>
        </p:nvSpPr>
        <p:spPr>
          <a:xfrm>
            <a:off x="2192519" y="3892406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D11E15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11E15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D11E15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1664E1E-07D4-4784-B03C-51C5D8CA8A6A}"/>
              </a:ext>
            </a:extLst>
          </p:cNvPr>
          <p:cNvSpPr txBox="1"/>
          <p:nvPr/>
        </p:nvSpPr>
        <p:spPr>
          <a:xfrm>
            <a:off x="3719736" y="3429000"/>
            <a:ext cx="22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D11E15"/>
                </a:solidFill>
                <a:cs typeface="Verdana"/>
              </a:rPr>
              <a:t>Vont se tendre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4DC31B7-A9BE-4BDB-8B07-6925A23105C1}"/>
              </a:ext>
            </a:extLst>
          </p:cNvPr>
          <p:cNvSpPr txBox="1"/>
          <p:nvPr/>
        </p:nvSpPr>
        <p:spPr>
          <a:xfrm>
            <a:off x="7066992" y="31705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70AD47"/>
                </a:solidFill>
              </a:rPr>
              <a:t>Vont s’améliorer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758452E-19F0-41C8-BBD5-8035424C6B5B}"/>
              </a:ext>
            </a:extLst>
          </p:cNvPr>
          <p:cNvSpPr txBox="1"/>
          <p:nvPr/>
        </p:nvSpPr>
        <p:spPr>
          <a:xfrm flipH="1">
            <a:off x="5770846" y="4951040"/>
            <a:ext cx="21602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Ne vont pas évoluer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53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EE4B174-8288-496F-834B-C57C6D1CA35F}"/>
              </a:ext>
            </a:extLst>
          </p:cNvPr>
          <p:cNvGrpSpPr/>
          <p:nvPr/>
        </p:nvGrpSpPr>
        <p:grpSpPr>
          <a:xfrm>
            <a:off x="6922976" y="2018457"/>
            <a:ext cx="875055" cy="700335"/>
            <a:chOff x="9474722" y="2200648"/>
            <a:chExt cx="875055" cy="700335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E70DE28-101A-4EC2-BD11-5EC070684E71}"/>
                </a:ext>
              </a:extLst>
            </p:cNvPr>
            <p:cNvSpPr/>
            <p:nvPr/>
          </p:nvSpPr>
          <p:spPr>
            <a:xfrm>
              <a:off x="9474722" y="2200648"/>
              <a:ext cx="875055" cy="700335"/>
            </a:xfrm>
            <a:prstGeom prst="ellipse">
              <a:avLst/>
            </a:prstGeom>
            <a:solidFill>
              <a:srgbClr val="D11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0CEE419-9ADD-4BD2-A789-1A34900058DD}"/>
                </a:ext>
              </a:extLst>
            </p:cNvPr>
            <p:cNvSpPr txBox="1"/>
            <p:nvPr/>
          </p:nvSpPr>
          <p:spPr>
            <a:xfrm>
              <a:off x="9553113" y="2294876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>
                  <a:solidFill>
                    <a:prstClr val="white"/>
                  </a:solidFill>
                  <a:latin typeface="Calibri" panose="020F0502020204030204"/>
                </a:rPr>
                <a:t>-31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289">
            <a:extLst>
              <a:ext uri="{FF2B5EF4-FFF2-40B4-BE49-F238E27FC236}">
                <a16:creationId xmlns:a16="http://schemas.microsoft.com/office/drawing/2014/main" id="{37458400-7212-453B-A989-411BA3A53278}"/>
              </a:ext>
            </a:extLst>
          </p:cNvPr>
          <p:cNvGrpSpPr>
            <a:grpSpLocks noChangeAspect="1"/>
          </p:cNvGrpSpPr>
          <p:nvPr/>
        </p:nvGrpSpPr>
        <p:grpSpPr>
          <a:xfrm>
            <a:off x="7470446" y="3726323"/>
            <a:ext cx="460642" cy="460638"/>
            <a:chOff x="6207125" y="2541588"/>
            <a:chExt cx="296863" cy="296863"/>
          </a:xfrm>
          <a:solidFill>
            <a:schemeClr val="bg1"/>
          </a:solidFill>
        </p:grpSpPr>
        <p:sp>
          <p:nvSpPr>
            <p:cNvPr id="56" name="Freeform 95">
              <a:extLst>
                <a:ext uri="{FF2B5EF4-FFF2-40B4-BE49-F238E27FC236}">
                  <a16:creationId xmlns:a16="http://schemas.microsoft.com/office/drawing/2014/main" id="{3AC5C69C-4BAC-4D87-9207-5218B2BD1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25" y="2541588"/>
              <a:ext cx="296863" cy="29686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8"/>
                </a:cxn>
                <a:cxn ang="0">
                  <a:pos x="58" y="116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7" y="58"/>
                </a:cxn>
                <a:cxn ang="0">
                  <a:pos x="58" y="7"/>
                </a:cxn>
                <a:cxn ang="0">
                  <a:pos x="109" y="58"/>
                </a:cxn>
                <a:cxn ang="0">
                  <a:pos x="58" y="10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57" name="Freeform 96">
              <a:extLst>
                <a:ext uri="{FF2B5EF4-FFF2-40B4-BE49-F238E27FC236}">
                  <a16:creationId xmlns:a16="http://schemas.microsoft.com/office/drawing/2014/main" id="{F77BAA88-1EBD-4012-9A31-A7DBDDA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2708275"/>
              <a:ext cx="184150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6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2"/>
                </a:cxn>
                <a:cxn ang="0">
                  <a:pos x="72" y="0"/>
                </a:cxn>
                <a:cxn ang="0">
                  <a:pos x="71" y="0"/>
                </a:cxn>
              </a:cxnLst>
              <a:rect l="0" t="0" r="r" b="b"/>
              <a:pathLst>
                <a:path w="72" h="2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58" name="Oval 97">
              <a:extLst>
                <a:ext uri="{FF2B5EF4-FFF2-40B4-BE49-F238E27FC236}">
                  <a16:creationId xmlns:a16="http://schemas.microsoft.com/office/drawing/2014/main" id="{9E781384-5A07-45E5-B1FC-E688AD8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59" name="Oval 98">
              <a:extLst>
                <a:ext uri="{FF2B5EF4-FFF2-40B4-BE49-F238E27FC236}">
                  <a16:creationId xmlns:a16="http://schemas.microsoft.com/office/drawing/2014/main" id="{327006D1-57D9-4317-B8F2-8F5A07FD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5" y="2616200"/>
              <a:ext cx="39688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0" name="Group 288">
            <a:extLst>
              <a:ext uri="{FF2B5EF4-FFF2-40B4-BE49-F238E27FC236}">
                <a16:creationId xmlns:a16="http://schemas.microsoft.com/office/drawing/2014/main" id="{58F30B54-0C34-4E65-856D-FD1B278143CB}"/>
              </a:ext>
            </a:extLst>
          </p:cNvPr>
          <p:cNvGrpSpPr>
            <a:grpSpLocks noChangeAspect="1"/>
          </p:cNvGrpSpPr>
          <p:nvPr/>
        </p:nvGrpSpPr>
        <p:grpSpPr>
          <a:xfrm>
            <a:off x="3230329" y="3984968"/>
            <a:ext cx="452287" cy="454719"/>
            <a:chOff x="6800850" y="2541588"/>
            <a:chExt cx="295275" cy="296863"/>
          </a:xfrm>
          <a:solidFill>
            <a:schemeClr val="bg1"/>
          </a:solidFill>
        </p:grpSpPr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94C14E67-4EBA-4946-ADF5-60C605492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0" y="2541588"/>
              <a:ext cx="295275" cy="29686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8"/>
                </a:cxn>
                <a:cxn ang="0">
                  <a:pos x="58" y="116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7" y="58"/>
                </a:cxn>
                <a:cxn ang="0">
                  <a:pos x="58" y="7"/>
                </a:cxn>
                <a:cxn ang="0">
                  <a:pos x="109" y="58"/>
                </a:cxn>
                <a:cxn ang="0">
                  <a:pos x="58" y="10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62" name="Freeform 100">
              <a:extLst>
                <a:ext uri="{FF2B5EF4-FFF2-40B4-BE49-F238E27FC236}">
                  <a16:creationId xmlns:a16="http://schemas.microsoft.com/office/drawing/2014/main" id="{384AE04E-F9A2-482E-9398-85F3E68B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2708275"/>
              <a:ext cx="184150" cy="5556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36" y="7"/>
                </a:cxn>
                <a:cxn ang="0">
                  <a:pos x="72" y="22"/>
                </a:cxn>
                <a:cxn ang="0">
                  <a:pos x="72" y="22"/>
                </a:cxn>
                <a:cxn ang="0">
                  <a:pos x="36" y="0"/>
                </a:cxn>
              </a:cxnLst>
              <a:rect l="0" t="0" r="r" b="b"/>
              <a:pathLst>
                <a:path w="72" h="22">
                  <a:moveTo>
                    <a:pt x="36" y="0"/>
                  </a:moveTo>
                  <a:cubicBezTo>
                    <a:pt x="18" y="0"/>
                    <a:pt x="11" y="9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0" y="13"/>
                    <a:pt x="22" y="7"/>
                    <a:pt x="36" y="7"/>
                  </a:cubicBezTo>
                  <a:cubicBezTo>
                    <a:pt x="50" y="7"/>
                    <a:pt x="63" y="13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2" y="9"/>
                    <a:pt x="55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63" name="Oval 101">
              <a:extLst>
                <a:ext uri="{FF2B5EF4-FFF2-40B4-BE49-F238E27FC236}">
                  <a16:creationId xmlns:a16="http://schemas.microsoft.com/office/drawing/2014/main" id="{E2FA2E61-10B5-4432-81B8-9D0C2CCE6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925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64" name="Oval 102">
              <a:extLst>
                <a:ext uri="{FF2B5EF4-FFF2-40B4-BE49-F238E27FC236}">
                  <a16:creationId xmlns:a16="http://schemas.microsoft.com/office/drawing/2014/main" id="{ED392A9A-6F87-4208-92D6-376FAA3F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1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293F180C-72C9-49C8-B8ED-25B30F934330}"/>
              </a:ext>
            </a:extLst>
          </p:cNvPr>
          <p:cNvSpPr/>
          <p:nvPr/>
        </p:nvSpPr>
        <p:spPr>
          <a:xfrm>
            <a:off x="942303" y="4711144"/>
            <a:ext cx="10482289" cy="878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194CAD9-D3FC-4CCD-8C14-E7DB829CC9D6}"/>
              </a:ext>
            </a:extLst>
          </p:cNvPr>
          <p:cNvSpPr/>
          <p:nvPr/>
        </p:nvSpPr>
        <p:spPr>
          <a:xfrm>
            <a:off x="924931" y="2519023"/>
            <a:ext cx="10482289" cy="878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Depuis mars 2020, les dirigeants se sont sentis soutenus par ADEDOM tant en termes d’information, que d’accompagnement et d’outillage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lang="fr-FR" dirty="0"/>
              <a:t>Q8. Depuis mars 2020, estimez-vous que la Fédération ADEDOM vous a suffisamment :</a:t>
            </a:r>
          </a:p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5" name="Groupe 36">
            <a:extLst>
              <a:ext uri="{FF2B5EF4-FFF2-40B4-BE49-F238E27FC236}">
                <a16:creationId xmlns:a16="http://schemas.microsoft.com/office/drawing/2014/main" id="{C978642E-E30A-42D1-8064-20956BEB5E17}"/>
              </a:ext>
            </a:extLst>
          </p:cNvPr>
          <p:cNvGrpSpPr/>
          <p:nvPr/>
        </p:nvGrpSpPr>
        <p:grpSpPr>
          <a:xfrm>
            <a:off x="2783632" y="1972275"/>
            <a:ext cx="5549637" cy="277421"/>
            <a:chOff x="2210124" y="5571378"/>
            <a:chExt cx="5549637" cy="277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12FF6B-9666-4253-8FA8-4A2D3456A8CF}"/>
                </a:ext>
              </a:extLst>
            </p:cNvPr>
            <p:cNvSpPr/>
            <p:nvPr/>
          </p:nvSpPr>
          <p:spPr>
            <a:xfrm>
              <a:off x="2440872" y="5583359"/>
              <a:ext cx="164648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 du tout d’accord</a:t>
              </a: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32ACDB-05E1-4AC4-A31E-85CC11581035}"/>
                </a:ext>
              </a:extLst>
            </p:cNvPr>
            <p:cNvSpPr/>
            <p:nvPr/>
          </p:nvSpPr>
          <p:spPr>
            <a:xfrm>
              <a:off x="3885577" y="5591905"/>
              <a:ext cx="1803635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Plutôt pas d’accord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EDC377-67D6-4C94-ADFC-3E921B9D28C5}"/>
                </a:ext>
              </a:extLst>
            </p:cNvPr>
            <p:cNvSpPr/>
            <p:nvPr/>
          </p:nvSpPr>
          <p:spPr>
            <a:xfrm>
              <a:off x="5294811" y="5591905"/>
              <a:ext cx="1456838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Plutôt d’accord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E60ED4-8E12-4D0D-89E2-14A81E755970}"/>
                </a:ext>
              </a:extLst>
            </p:cNvPr>
            <p:cNvSpPr/>
            <p:nvPr/>
          </p:nvSpPr>
          <p:spPr>
            <a:xfrm>
              <a:off x="6418847" y="5600294"/>
              <a:ext cx="132614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Tout à fait d’accord</a:t>
              </a:r>
              <a:endPara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" name="Groupe 42">
              <a:extLst>
                <a:ext uri="{FF2B5EF4-FFF2-40B4-BE49-F238E27FC236}">
                  <a16:creationId xmlns:a16="http://schemas.microsoft.com/office/drawing/2014/main" id="{9622B33D-C93B-43F6-8FD2-92F0A8B2BEF3}"/>
                </a:ext>
              </a:extLst>
            </p:cNvPr>
            <p:cNvGrpSpPr/>
            <p:nvPr/>
          </p:nvGrpSpPr>
          <p:grpSpPr>
            <a:xfrm>
              <a:off x="2210124" y="5571378"/>
              <a:ext cx="5549637" cy="277421"/>
              <a:chOff x="2210124" y="5571378"/>
              <a:chExt cx="5549637" cy="2774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177A9A-2E76-46E6-AC40-BAB48906D332}"/>
                  </a:ext>
                </a:extLst>
              </p:cNvPr>
              <p:cNvSpPr/>
              <p:nvPr/>
            </p:nvSpPr>
            <p:spPr>
              <a:xfrm>
                <a:off x="3784745" y="5647482"/>
                <a:ext cx="136906" cy="118961"/>
              </a:xfrm>
              <a:prstGeom prst="rect">
                <a:avLst/>
              </a:prstGeom>
              <a:solidFill>
                <a:srgbClr val="F8CB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41075C-6AD6-4374-8013-550B5DBB4F0C}"/>
                  </a:ext>
                </a:extLst>
              </p:cNvPr>
              <p:cNvSpPr/>
              <p:nvPr/>
            </p:nvSpPr>
            <p:spPr>
              <a:xfrm>
                <a:off x="5170609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A53FE-42B1-4BE4-B46B-9EE66342F76F}"/>
                  </a:ext>
                </a:extLst>
              </p:cNvPr>
              <p:cNvSpPr/>
              <p:nvPr/>
            </p:nvSpPr>
            <p:spPr>
              <a:xfrm>
                <a:off x="23660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DD307F-36DA-461F-B0AC-BD61D163832B}"/>
                  </a:ext>
                </a:extLst>
              </p:cNvPr>
              <p:cNvSpPr/>
              <p:nvPr/>
            </p:nvSpPr>
            <p:spPr>
              <a:xfrm>
                <a:off x="6346839" y="5655871"/>
                <a:ext cx="124460" cy="118961"/>
              </a:xfrm>
              <a:prstGeom prst="rect">
                <a:avLst/>
              </a:prstGeom>
              <a:solidFill>
                <a:srgbClr val="0089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5" name="Rectangle à coins arrondis 24">
                <a:extLst>
                  <a:ext uri="{FF2B5EF4-FFF2-40B4-BE49-F238E27FC236}">
                    <a16:creationId xmlns:a16="http://schemas.microsoft.com/office/drawing/2014/main" id="{A2D26129-A0A8-4BBA-A50C-B1EA5BDD176D}"/>
                  </a:ext>
                </a:extLst>
              </p:cNvPr>
              <p:cNvSpPr/>
              <p:nvPr/>
            </p:nvSpPr>
            <p:spPr>
              <a:xfrm>
                <a:off x="2210124" y="5571378"/>
                <a:ext cx="5549637" cy="277421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105DE8F-342C-4E9B-BC55-32BA14906AE9}"/>
              </a:ext>
            </a:extLst>
          </p:cNvPr>
          <p:cNvSpPr txBox="1"/>
          <p:nvPr/>
        </p:nvSpPr>
        <p:spPr>
          <a:xfrm>
            <a:off x="8544272" y="1832804"/>
            <a:ext cx="15020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d’accord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(tout à fait + plutôt)</a:t>
            </a:r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6E4F8D56-53B0-4710-95AE-456AD3ABF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742933"/>
              </p:ext>
            </p:extLst>
          </p:nvPr>
        </p:nvGraphicFramePr>
        <p:xfrm>
          <a:off x="2063552" y="2321616"/>
          <a:ext cx="6873188" cy="348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Tableau 33">
            <a:extLst>
              <a:ext uri="{FF2B5EF4-FFF2-40B4-BE49-F238E27FC236}">
                <a16:creationId xmlns:a16="http://schemas.microsoft.com/office/drawing/2014/main" id="{3D2AB26F-071E-40C0-82F8-4C76FDA57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997"/>
              </p:ext>
            </p:extLst>
          </p:nvPr>
        </p:nvGraphicFramePr>
        <p:xfrm>
          <a:off x="1991544" y="2276872"/>
          <a:ext cx="1502079" cy="336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428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1081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Outillé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</a:tbl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id="{63AAD477-DEF1-4B60-BAFB-D006EB9E8FA8}"/>
              </a:ext>
            </a:extLst>
          </p:cNvPr>
          <p:cNvGrpSpPr/>
          <p:nvPr/>
        </p:nvGrpSpPr>
        <p:grpSpPr>
          <a:xfrm>
            <a:off x="8832304" y="2745268"/>
            <a:ext cx="593432" cy="467708"/>
            <a:chOff x="8550935" y="2269851"/>
            <a:chExt cx="951389" cy="65434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0AC7C5-6CEE-4646-9F31-ADA3CC667798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2532A46-B049-47A2-A61C-BCB32878F1AE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93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9CCA2F4-1A73-4155-A217-008B790B9C24}"/>
              </a:ext>
            </a:extLst>
          </p:cNvPr>
          <p:cNvGrpSpPr/>
          <p:nvPr/>
        </p:nvGrpSpPr>
        <p:grpSpPr>
          <a:xfrm>
            <a:off x="8544272" y="3825388"/>
            <a:ext cx="593432" cy="467708"/>
            <a:chOff x="8550935" y="2269851"/>
            <a:chExt cx="951389" cy="654344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68B6991-485A-49FF-91B9-6E928CF2269C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973F18E-B947-4BA4-B2D9-BE019BF5BDFD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85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CD932EB-93F5-4C32-9A7D-F37C5517AB44}"/>
              </a:ext>
            </a:extLst>
          </p:cNvPr>
          <p:cNvGrpSpPr/>
          <p:nvPr/>
        </p:nvGrpSpPr>
        <p:grpSpPr>
          <a:xfrm>
            <a:off x="8343308" y="4905508"/>
            <a:ext cx="593432" cy="467708"/>
            <a:chOff x="8550935" y="2269851"/>
            <a:chExt cx="951389" cy="65434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10A4504-7600-412A-A1E9-3844D5995489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99D8699-7A4B-4321-AC61-A207C353861E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81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712920F-F37B-4A4F-8772-740D4D9AFE25}"/>
              </a:ext>
            </a:extLst>
          </p:cNvPr>
          <p:cNvCxnSpPr>
            <a:cxnSpLocks/>
          </p:cNvCxnSpPr>
          <p:nvPr/>
        </p:nvCxnSpPr>
        <p:spPr>
          <a:xfrm>
            <a:off x="4852110" y="2492896"/>
            <a:ext cx="0" cy="30243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3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293F180C-72C9-49C8-B8ED-25B30F934330}"/>
              </a:ext>
            </a:extLst>
          </p:cNvPr>
          <p:cNvSpPr/>
          <p:nvPr/>
        </p:nvSpPr>
        <p:spPr>
          <a:xfrm>
            <a:off x="942303" y="4293829"/>
            <a:ext cx="10482289" cy="7913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194CAD9-D3FC-4CCD-8C14-E7DB829CC9D6}"/>
              </a:ext>
            </a:extLst>
          </p:cNvPr>
          <p:cNvSpPr/>
          <p:nvPr/>
        </p:nvSpPr>
        <p:spPr>
          <a:xfrm>
            <a:off x="924931" y="2625759"/>
            <a:ext cx="10482289" cy="803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891" y="286152"/>
            <a:ext cx="11448813" cy="566706"/>
          </a:xfrm>
        </p:spPr>
        <p:txBody>
          <a:bodyPr>
            <a:noAutofit/>
          </a:bodyPr>
          <a:lstStyle/>
          <a:p>
            <a:r>
              <a:rPr lang="fr-FR" sz="2400" dirty="0"/>
              <a:t>Les dirigeants saluent donc logiquement l’accompagnement d’ADEDOM, tout comme celui des départements. Les ARS et l’Etat ont en revanche été moins accompagnants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lang="fr-FR" dirty="0"/>
              <a:t>Q28. Depuis mars 2020, vous êtes-vous sentis accompagné et outillé dans l’application des protocoles sanitaires ?</a:t>
            </a:r>
          </a:p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5" name="Groupe 36">
            <a:extLst>
              <a:ext uri="{FF2B5EF4-FFF2-40B4-BE49-F238E27FC236}">
                <a16:creationId xmlns:a16="http://schemas.microsoft.com/office/drawing/2014/main" id="{C978642E-E30A-42D1-8064-20956BEB5E17}"/>
              </a:ext>
            </a:extLst>
          </p:cNvPr>
          <p:cNvGrpSpPr/>
          <p:nvPr/>
        </p:nvGrpSpPr>
        <p:grpSpPr>
          <a:xfrm>
            <a:off x="3205591" y="1972275"/>
            <a:ext cx="5549637" cy="277421"/>
            <a:chOff x="2210124" y="5571378"/>
            <a:chExt cx="5549637" cy="277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12FF6B-9666-4253-8FA8-4A2D3456A8CF}"/>
                </a:ext>
              </a:extLst>
            </p:cNvPr>
            <p:cNvSpPr/>
            <p:nvPr/>
          </p:nvSpPr>
          <p:spPr>
            <a:xfrm>
              <a:off x="2440872" y="5583359"/>
              <a:ext cx="164648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Non, pas du tout</a:t>
              </a: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32ACDB-05E1-4AC4-A31E-85CC11581035}"/>
                </a:ext>
              </a:extLst>
            </p:cNvPr>
            <p:cNvSpPr/>
            <p:nvPr/>
          </p:nvSpPr>
          <p:spPr>
            <a:xfrm>
              <a:off x="3885577" y="5591905"/>
              <a:ext cx="1803635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Oui, plutôt pas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EDC377-67D6-4C94-ADFC-3E921B9D28C5}"/>
                </a:ext>
              </a:extLst>
            </p:cNvPr>
            <p:cNvSpPr/>
            <p:nvPr/>
          </p:nvSpPr>
          <p:spPr>
            <a:xfrm>
              <a:off x="5294811" y="5591905"/>
              <a:ext cx="1456838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Oui, plutôt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E60ED4-8E12-4D0D-89E2-14A81E755970}"/>
                </a:ext>
              </a:extLst>
            </p:cNvPr>
            <p:cNvSpPr/>
            <p:nvPr/>
          </p:nvSpPr>
          <p:spPr>
            <a:xfrm>
              <a:off x="6418847" y="5600294"/>
              <a:ext cx="132614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Oui, tout à fait</a:t>
              </a:r>
              <a:endPara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" name="Groupe 42">
              <a:extLst>
                <a:ext uri="{FF2B5EF4-FFF2-40B4-BE49-F238E27FC236}">
                  <a16:creationId xmlns:a16="http://schemas.microsoft.com/office/drawing/2014/main" id="{9622B33D-C93B-43F6-8FD2-92F0A8B2BEF3}"/>
                </a:ext>
              </a:extLst>
            </p:cNvPr>
            <p:cNvGrpSpPr/>
            <p:nvPr/>
          </p:nvGrpSpPr>
          <p:grpSpPr>
            <a:xfrm>
              <a:off x="2210124" y="5571378"/>
              <a:ext cx="5549637" cy="277421"/>
              <a:chOff x="2210124" y="5571378"/>
              <a:chExt cx="5549637" cy="2774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177A9A-2E76-46E6-AC40-BAB48906D332}"/>
                  </a:ext>
                </a:extLst>
              </p:cNvPr>
              <p:cNvSpPr/>
              <p:nvPr/>
            </p:nvSpPr>
            <p:spPr>
              <a:xfrm>
                <a:off x="3784745" y="5647482"/>
                <a:ext cx="136906" cy="118961"/>
              </a:xfrm>
              <a:prstGeom prst="rect">
                <a:avLst/>
              </a:prstGeom>
              <a:solidFill>
                <a:srgbClr val="F8CB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41075C-6AD6-4374-8013-550B5DBB4F0C}"/>
                  </a:ext>
                </a:extLst>
              </p:cNvPr>
              <p:cNvSpPr/>
              <p:nvPr/>
            </p:nvSpPr>
            <p:spPr>
              <a:xfrm>
                <a:off x="5170609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A53FE-42B1-4BE4-B46B-9EE66342F76F}"/>
                  </a:ext>
                </a:extLst>
              </p:cNvPr>
              <p:cNvSpPr/>
              <p:nvPr/>
            </p:nvSpPr>
            <p:spPr>
              <a:xfrm>
                <a:off x="23660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DD307F-36DA-461F-B0AC-BD61D163832B}"/>
                  </a:ext>
                </a:extLst>
              </p:cNvPr>
              <p:cNvSpPr/>
              <p:nvPr/>
            </p:nvSpPr>
            <p:spPr>
              <a:xfrm>
                <a:off x="6346839" y="5655871"/>
                <a:ext cx="124460" cy="118961"/>
              </a:xfrm>
              <a:prstGeom prst="rect">
                <a:avLst/>
              </a:prstGeom>
              <a:solidFill>
                <a:srgbClr val="0089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5" name="Rectangle à coins arrondis 24">
                <a:extLst>
                  <a:ext uri="{FF2B5EF4-FFF2-40B4-BE49-F238E27FC236}">
                    <a16:creationId xmlns:a16="http://schemas.microsoft.com/office/drawing/2014/main" id="{A2D26129-A0A8-4BBA-A50C-B1EA5BDD176D}"/>
                  </a:ext>
                </a:extLst>
              </p:cNvPr>
              <p:cNvSpPr/>
              <p:nvPr/>
            </p:nvSpPr>
            <p:spPr>
              <a:xfrm>
                <a:off x="2210124" y="5571378"/>
                <a:ext cx="5549637" cy="277421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105DE8F-342C-4E9B-BC55-32BA14906AE9}"/>
              </a:ext>
            </a:extLst>
          </p:cNvPr>
          <p:cNvSpPr txBox="1"/>
          <p:nvPr/>
        </p:nvSpPr>
        <p:spPr>
          <a:xfrm>
            <a:off x="8930797" y="1832804"/>
            <a:ext cx="135004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Oui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(tout à fait + plutôt)</a:t>
            </a:r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6E4F8D56-53B0-4710-95AE-456AD3ABF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174275"/>
              </p:ext>
            </p:extLst>
          </p:nvPr>
        </p:nvGraphicFramePr>
        <p:xfrm>
          <a:off x="3215680" y="2537640"/>
          <a:ext cx="6662053" cy="348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Tableau 33">
            <a:extLst>
              <a:ext uri="{FF2B5EF4-FFF2-40B4-BE49-F238E27FC236}">
                <a16:creationId xmlns:a16="http://schemas.microsoft.com/office/drawing/2014/main" id="{3D2AB26F-071E-40C0-82F8-4C76FDA57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74924"/>
              </p:ext>
            </p:extLst>
          </p:nvPr>
        </p:nvGraphicFramePr>
        <p:xfrm>
          <a:off x="938885" y="2563539"/>
          <a:ext cx="2708843" cy="331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69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Adédom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69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le Département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80566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l’Etat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  <a:tr h="80566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la région (ARS)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65748"/>
                  </a:ext>
                </a:extLst>
              </a:tr>
            </a:tbl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id="{63AAD477-DEF1-4B60-BAFB-D006EB9E8FA8}"/>
              </a:ext>
            </a:extLst>
          </p:cNvPr>
          <p:cNvGrpSpPr/>
          <p:nvPr/>
        </p:nvGrpSpPr>
        <p:grpSpPr>
          <a:xfrm>
            <a:off x="9535016" y="2780928"/>
            <a:ext cx="593432" cy="467708"/>
            <a:chOff x="8550935" y="2269851"/>
            <a:chExt cx="951389" cy="65434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0AC7C5-6CEE-4646-9F31-ADA3CC667798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2532A46-B049-47A2-A61C-BCB32878F1AE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88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9CCA2F4-1A73-4155-A217-008B790B9C24}"/>
              </a:ext>
            </a:extLst>
          </p:cNvPr>
          <p:cNvGrpSpPr/>
          <p:nvPr/>
        </p:nvGrpSpPr>
        <p:grpSpPr>
          <a:xfrm>
            <a:off x="8958952" y="3609364"/>
            <a:ext cx="593432" cy="467708"/>
            <a:chOff x="8550935" y="2269851"/>
            <a:chExt cx="951389" cy="654344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68B6991-485A-49FF-91B9-6E928CF2269C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973F18E-B947-4BA4-B2D9-BE019BF5BDFD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73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CD932EB-93F5-4C32-9A7D-F37C5517AB44}"/>
              </a:ext>
            </a:extLst>
          </p:cNvPr>
          <p:cNvGrpSpPr/>
          <p:nvPr/>
        </p:nvGrpSpPr>
        <p:grpSpPr>
          <a:xfrm>
            <a:off x="8040216" y="4437112"/>
            <a:ext cx="593432" cy="467708"/>
            <a:chOff x="8550935" y="2269851"/>
            <a:chExt cx="951389" cy="65434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10A4504-7600-412A-A1E9-3844D5995489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99D8699-7A4B-4321-AC61-A207C353861E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prstClr val="white"/>
                  </a:solidFill>
                  <a:latin typeface="Calibri" panose="020F0502020204030204"/>
                </a:rPr>
                <a:t>47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712920F-F37B-4A4F-8772-740D4D9AFE25}"/>
              </a:ext>
            </a:extLst>
          </p:cNvPr>
          <p:cNvCxnSpPr>
            <a:cxnSpLocks/>
          </p:cNvCxnSpPr>
          <p:nvPr/>
        </p:nvCxnSpPr>
        <p:spPr>
          <a:xfrm>
            <a:off x="5897395" y="2636912"/>
            <a:ext cx="0" cy="33123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AA7E0AB-F3A8-48D9-8437-7AA3DC97CE06}"/>
              </a:ext>
            </a:extLst>
          </p:cNvPr>
          <p:cNvGrpSpPr/>
          <p:nvPr/>
        </p:nvGrpSpPr>
        <p:grpSpPr>
          <a:xfrm>
            <a:off x="7896200" y="5230838"/>
            <a:ext cx="593432" cy="467708"/>
            <a:chOff x="8550935" y="2269851"/>
            <a:chExt cx="951389" cy="654344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19E4DC4F-1AFC-49F0-8D07-254032425EFE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D1B481C-865E-4092-9612-832D82D6ACAD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1204E39C-8B9D-4DED-9D92-40BAD288F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7143"/>
              </p:ext>
            </p:extLst>
          </p:nvPr>
        </p:nvGraphicFramePr>
        <p:xfrm>
          <a:off x="10593052" y="2852936"/>
          <a:ext cx="975556" cy="3384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556">
                  <a:extLst>
                    <a:ext uri="{9D8B030D-6E8A-4147-A177-3AD203B41FA5}">
                      <a16:colId xmlns:a16="http://schemas.microsoft.com/office/drawing/2014/main" val="347539833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99929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41491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89171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r>
                        <a:rPr lang="fr-F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01414"/>
                  </a:ext>
                </a:extLst>
              </a:tr>
            </a:tbl>
          </a:graphicData>
        </a:graphic>
      </p:graphicFrame>
      <p:sp>
        <p:nvSpPr>
          <p:cNvPr id="46" name="ZoneTexte 45">
            <a:extLst>
              <a:ext uri="{FF2B5EF4-FFF2-40B4-BE49-F238E27FC236}">
                <a16:creationId xmlns:a16="http://schemas.microsoft.com/office/drawing/2014/main" id="{B1C22CAB-8888-4365-8EA1-7482E17B3D78}"/>
              </a:ext>
            </a:extLst>
          </p:cNvPr>
          <p:cNvSpPr txBox="1"/>
          <p:nvPr/>
        </p:nvSpPr>
        <p:spPr>
          <a:xfrm>
            <a:off x="10324411" y="2375302"/>
            <a:ext cx="975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réponse</a:t>
            </a:r>
          </a:p>
        </p:txBody>
      </p:sp>
    </p:spTree>
    <p:extLst>
      <p:ext uri="{BB962C8B-B14F-4D97-AF65-F5344CB8AC3E}">
        <p14:creationId xmlns:p14="http://schemas.microsoft.com/office/powerpoint/2010/main" val="355281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A7C22E-6EC6-48DC-91F4-F403FD219349}"/>
              </a:ext>
            </a:extLst>
          </p:cNvPr>
          <p:cNvSpPr txBox="1"/>
          <p:nvPr/>
        </p:nvSpPr>
        <p:spPr>
          <a:xfrm>
            <a:off x="4236829" y="3997513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72434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Ce qui peut expliquer une sensation de délaissement de la part des politiques publiques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36869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Q9. Estimez-vous que le secteur privé non lucratif de l’aide et du soin à domicile est bien pris en compte dans les politiques publiques ?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86C97E1-9218-4EF2-A037-82C1928FD31B}"/>
              </a:ext>
            </a:extLst>
          </p:cNvPr>
          <p:cNvGrpSpPr/>
          <p:nvPr/>
        </p:nvGrpSpPr>
        <p:grpSpPr>
          <a:xfrm>
            <a:off x="2135560" y="1844824"/>
            <a:ext cx="7832386" cy="4900616"/>
            <a:chOff x="1297078" y="2460382"/>
            <a:chExt cx="6841131" cy="4238574"/>
          </a:xfrm>
        </p:grpSpPr>
        <p:graphicFrame>
          <p:nvGraphicFramePr>
            <p:cNvPr id="6" name="Graphique 4">
              <a:extLst>
                <a:ext uri="{FF2B5EF4-FFF2-40B4-BE49-F238E27FC236}">
                  <a16:creationId xmlns:a16="http://schemas.microsoft.com/office/drawing/2014/main" id="{113F4BF2-BF37-4290-B3AE-AC02061612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1585783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B40D537-5420-40B8-A4CC-56A21FD23ECD}"/>
                </a:ext>
              </a:extLst>
            </p:cNvPr>
            <p:cNvGrpSpPr/>
            <p:nvPr/>
          </p:nvGrpSpPr>
          <p:grpSpPr>
            <a:xfrm>
              <a:off x="3121026" y="3805495"/>
              <a:ext cx="3198712" cy="2100187"/>
              <a:chOff x="2680059" y="2018782"/>
              <a:chExt cx="1748051" cy="1147722"/>
            </a:xfrm>
          </p:grpSpPr>
          <p:grpSp>
            <p:nvGrpSpPr>
              <p:cNvPr id="8" name="Groupe 112">
                <a:extLst>
                  <a:ext uri="{FF2B5EF4-FFF2-40B4-BE49-F238E27FC236}">
                    <a16:creationId xmlns:a16="http://schemas.microsoft.com/office/drawing/2014/main" id="{24F8745F-4B14-4D3B-B9FE-B1D99FC9182D}"/>
                  </a:ext>
                </a:extLst>
              </p:cNvPr>
              <p:cNvGrpSpPr/>
              <p:nvPr/>
            </p:nvGrpSpPr>
            <p:grpSpPr>
              <a:xfrm>
                <a:off x="3140093" y="2018782"/>
                <a:ext cx="828000" cy="841048"/>
                <a:chOff x="-1335861" y="2907309"/>
                <a:chExt cx="1223999" cy="1243289"/>
              </a:xfrm>
            </p:grpSpPr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E3E250EB-13C0-4FE7-A943-C273907CFB57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7D82E1E2-00F9-44A2-89D8-D973A00276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7" y="2949240"/>
                  <a:ext cx="1201359" cy="1201358"/>
                </a:xfrm>
                <a:prstGeom prst="arc">
                  <a:avLst>
                    <a:gd name="adj1" fmla="val 10615767"/>
                    <a:gd name="adj2" fmla="val 13688408"/>
                  </a:avLst>
                </a:prstGeom>
                <a:noFill/>
                <a:ln w="127000" cap="rnd">
                  <a:solidFill>
                    <a:srgbClr val="00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191322-791B-4011-B968-D0A78AB4600B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C77C4B-65EA-47E8-AED5-D6129BAD389C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C4058CF-EDBA-4A7A-9CDD-A70D1BB6325A}"/>
                  </a:ext>
                </a:extLst>
              </p:cNvPr>
              <p:cNvSpPr/>
              <p:nvPr/>
            </p:nvSpPr>
            <p:spPr>
              <a:xfrm>
                <a:off x="2680059" y="2468232"/>
                <a:ext cx="1748051" cy="69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b="1" cap="all" dirty="0">
                    <a:solidFill>
                      <a:srgbClr val="006666"/>
                    </a:solidFill>
                  </a:rPr>
                  <a:t>Estiment que le secteur privé non lucratif de l’aide et du soin à domicile est bien pris en compte dans les politiques publiques </a:t>
                </a:r>
                <a:endParaRPr kumimoji="0" lang="fr-FR" b="1" i="0" u="none" strike="noStrike" kern="1200" cap="all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327EFC66-A95B-424A-A831-1A17D7D9F131}"/>
              </a:ext>
            </a:extLst>
          </p:cNvPr>
          <p:cNvSpPr txBox="1"/>
          <p:nvPr/>
        </p:nvSpPr>
        <p:spPr>
          <a:xfrm>
            <a:off x="2721593" y="3416452"/>
            <a:ext cx="13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Oui, plutôt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E7909A-1C6D-4016-8381-26040DA144EF}"/>
              </a:ext>
            </a:extLst>
          </p:cNvPr>
          <p:cNvSpPr txBox="1"/>
          <p:nvPr/>
        </p:nvSpPr>
        <p:spPr>
          <a:xfrm>
            <a:off x="5663952" y="1883056"/>
            <a:ext cx="182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Non, plutôt pas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8F817F-7A53-44FB-9E41-B64A746B738C}"/>
              </a:ext>
            </a:extLst>
          </p:cNvPr>
          <p:cNvSpPr txBox="1"/>
          <p:nvPr/>
        </p:nvSpPr>
        <p:spPr>
          <a:xfrm>
            <a:off x="8026497" y="3513333"/>
            <a:ext cx="195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C00000"/>
                </a:solidFill>
              </a:rPr>
              <a:t>Non, pas du tout</a:t>
            </a:r>
          </a:p>
        </p:txBody>
      </p:sp>
    </p:spTree>
    <p:extLst>
      <p:ext uri="{BB962C8B-B14F-4D97-AF65-F5344CB8AC3E}">
        <p14:creationId xmlns:p14="http://schemas.microsoft.com/office/powerpoint/2010/main" val="340805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…et par des mesures jugées trop contraignantes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0CBF571-BCD6-4375-AFDA-4CA0542CA566}"/>
              </a:ext>
            </a:extLst>
          </p:cNvPr>
          <p:cNvGrpSpPr/>
          <p:nvPr/>
        </p:nvGrpSpPr>
        <p:grpSpPr>
          <a:xfrm>
            <a:off x="335360" y="433283"/>
            <a:ext cx="3201922" cy="2962775"/>
            <a:chOff x="479376" y="2636912"/>
            <a:chExt cx="3201922" cy="2962775"/>
          </a:xfrm>
        </p:grpSpPr>
        <p:pic>
          <p:nvPicPr>
            <p:cNvPr id="5" name="Image 4" descr="Une image contenant jouet&#10;&#10;Description générée automatiquement">
              <a:extLst>
                <a:ext uri="{FF2B5EF4-FFF2-40B4-BE49-F238E27FC236}">
                  <a16:creationId xmlns:a16="http://schemas.microsoft.com/office/drawing/2014/main" id="{CD453B52-4E4C-4BA3-BEFF-511EF7E7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2636912"/>
              <a:ext cx="3201922" cy="29627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65E5C78-6B6B-4B29-9018-65D120F77903}"/>
                </a:ext>
              </a:extLst>
            </p:cNvPr>
            <p:cNvSpPr/>
            <p:nvPr/>
          </p:nvSpPr>
          <p:spPr>
            <a:xfrm>
              <a:off x="1562330" y="4068334"/>
              <a:ext cx="230283" cy="244419"/>
            </a:xfrm>
            <a:prstGeom prst="ellipse">
              <a:avLst/>
            </a:prstGeom>
            <a:solidFill>
              <a:srgbClr val="FFF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7525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La revalorisation des emplois et de la rémunération par l’avenant 43 soulève tout d’abord une inquiétude quant à son financement, mais laisse entrevoir ses avantages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lang="fr-FR" dirty="0"/>
              <a:t>Q29. Quelle(s) vision(s) avez-vous de l’Avenant 43 ?</a:t>
            </a:r>
          </a:p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092338-98C8-48BD-9C80-DD53DC1726F3}"/>
              </a:ext>
            </a:extLst>
          </p:cNvPr>
          <p:cNvSpPr/>
          <p:nvPr/>
        </p:nvSpPr>
        <p:spPr bwMode="auto">
          <a:xfrm>
            <a:off x="1271923" y="1756536"/>
            <a:ext cx="8784517" cy="44087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Tableau 33">
            <a:extLst>
              <a:ext uri="{FF2B5EF4-FFF2-40B4-BE49-F238E27FC236}">
                <a16:creationId xmlns:a16="http://schemas.microsoft.com/office/drawing/2014/main" id="{E34DA344-AB2B-4FBD-8F48-469217AB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12114"/>
              </p:ext>
            </p:extLst>
          </p:nvPr>
        </p:nvGraphicFramePr>
        <p:xfrm>
          <a:off x="1605377" y="1862244"/>
          <a:ext cx="4058575" cy="418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8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Une inquiétude liée aux financements par les départements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0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Une meilleure perspective sur les recrutements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Une plus grande fidélisation des salariés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65230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Une complexité dans la mise en place de l'Avenant 43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Une appréhension liée à l'activité, en lien avec la compétitivité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 temps nécessaire à la mise en place et au suivi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</a:tbl>
          </a:graphicData>
        </a:graphic>
      </p:graphicFrame>
      <p:graphicFrame>
        <p:nvGraphicFramePr>
          <p:cNvPr id="46" name="Object 59">
            <a:extLst>
              <a:ext uri="{FF2B5EF4-FFF2-40B4-BE49-F238E27FC236}">
                <a16:creationId xmlns:a16="http://schemas.microsoft.com/office/drawing/2014/main" id="{27408EB7-E970-4F4A-8FE5-AA227819B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28886"/>
              </p:ext>
            </p:extLst>
          </p:nvPr>
        </p:nvGraphicFramePr>
        <p:xfrm>
          <a:off x="5738475" y="1756536"/>
          <a:ext cx="5398085" cy="440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6F88284-14B1-4AB8-A1C0-691540B3CB89}"/>
              </a:ext>
            </a:extLst>
          </p:cNvPr>
          <p:cNvCxnSpPr>
            <a:cxnSpLocks/>
          </p:cNvCxnSpPr>
          <p:nvPr/>
        </p:nvCxnSpPr>
        <p:spPr>
          <a:xfrm>
            <a:off x="1487488" y="3284984"/>
            <a:ext cx="82809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jouet&#10;&#10;Description générée automatiquement">
            <a:extLst>
              <a:ext uri="{FF2B5EF4-FFF2-40B4-BE49-F238E27FC236}">
                <a16:creationId xmlns:a16="http://schemas.microsoft.com/office/drawing/2014/main" id="{0174AB77-9095-4709-8964-09E3AE0DE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376705"/>
            <a:ext cx="1193912" cy="13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8" y="286152"/>
            <a:ext cx="10728733" cy="566706"/>
          </a:xfrm>
        </p:spPr>
        <p:txBody>
          <a:bodyPr>
            <a:noAutofit/>
          </a:bodyPr>
          <a:lstStyle/>
          <a:p>
            <a:r>
              <a:rPr lang="fr-FR" sz="2400" dirty="0"/>
              <a:t>9 dirigeants sur 10 considèrent que le cadre légal et réglementaire est contraignant dans la réalisation de leurs missions (la moitié le trouve totalement contraignant)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36869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Q20. Le cadre légal et réglementaire de votre activité vous apparait-il comme contraignant dans le cadre de vos missions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59C34EA6-C1BA-4A5F-9CDB-0229F91A1FB5}"/>
              </a:ext>
            </a:extLst>
          </p:cNvPr>
          <p:cNvGrpSpPr/>
          <p:nvPr/>
        </p:nvGrpSpPr>
        <p:grpSpPr>
          <a:xfrm>
            <a:off x="2135560" y="1844824"/>
            <a:ext cx="7832386" cy="4900616"/>
            <a:chOff x="1297078" y="2460382"/>
            <a:chExt cx="6841131" cy="4238574"/>
          </a:xfrm>
        </p:grpSpPr>
        <p:graphicFrame>
          <p:nvGraphicFramePr>
            <p:cNvPr id="23" name="Graphique 4">
              <a:extLst>
                <a:ext uri="{FF2B5EF4-FFF2-40B4-BE49-F238E27FC236}">
                  <a16:creationId xmlns:a16="http://schemas.microsoft.com/office/drawing/2014/main" id="{A1A88AA1-B80F-4FC7-85CC-E150941C21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1023539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75B5FE2-2A9F-4D69-8AFC-D26109C47EE5}"/>
                </a:ext>
              </a:extLst>
            </p:cNvPr>
            <p:cNvGrpSpPr/>
            <p:nvPr/>
          </p:nvGrpSpPr>
          <p:grpSpPr>
            <a:xfrm>
              <a:off x="3058131" y="3805497"/>
              <a:ext cx="3207634" cy="1860610"/>
              <a:chOff x="2645688" y="2018782"/>
              <a:chExt cx="1752927" cy="1016796"/>
            </a:xfrm>
          </p:grpSpPr>
          <p:grpSp>
            <p:nvGrpSpPr>
              <p:cNvPr id="26" name="Groupe 112">
                <a:extLst>
                  <a:ext uri="{FF2B5EF4-FFF2-40B4-BE49-F238E27FC236}">
                    <a16:creationId xmlns:a16="http://schemas.microsoft.com/office/drawing/2014/main" id="{F617E02E-ECE6-4416-9578-D9598B9EC41C}"/>
                  </a:ext>
                </a:extLst>
              </p:cNvPr>
              <p:cNvGrpSpPr/>
              <p:nvPr/>
            </p:nvGrpSpPr>
            <p:grpSpPr>
              <a:xfrm>
                <a:off x="3140093" y="2018782"/>
                <a:ext cx="828000" cy="841048"/>
                <a:chOff x="-1335861" y="2907309"/>
                <a:chExt cx="1223999" cy="1243289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2F457AEE-BF18-4027-86EC-EDBA7075211F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3A9363DC-98CD-4889-B916-8FEEF0482F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7" y="2949240"/>
                  <a:ext cx="1201359" cy="1201358"/>
                </a:xfrm>
                <a:prstGeom prst="arc">
                  <a:avLst>
                    <a:gd name="adj1" fmla="val 12131853"/>
                    <a:gd name="adj2" fmla="val 21369932"/>
                  </a:avLst>
                </a:prstGeom>
                <a:noFill/>
                <a:ln w="127000" cap="rnd">
                  <a:solidFill>
                    <a:srgbClr val="D11E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98FF8-6E64-485E-AF64-A1B442432075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1E1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90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1E1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D11E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6B1545-242B-4ECB-88B2-D927438E72DB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C146C0-BE5A-4297-B7BA-31FD5B539855}"/>
                  </a:ext>
                </a:extLst>
              </p:cNvPr>
              <p:cNvSpPr/>
              <p:nvPr/>
            </p:nvSpPr>
            <p:spPr>
              <a:xfrm>
                <a:off x="2645688" y="2468232"/>
                <a:ext cx="1752927" cy="56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b="1" cap="all" dirty="0">
                    <a:solidFill>
                      <a:srgbClr val="D11E15"/>
                    </a:solidFill>
                  </a:rPr>
                  <a:t>considèrent </a:t>
                </a:r>
              </a:p>
              <a:p>
                <a:pPr lvl="0" algn="ctr">
                  <a:defRPr/>
                </a:pPr>
                <a:r>
                  <a:rPr lang="fr-FR" b="1" cap="all" dirty="0">
                    <a:solidFill>
                      <a:srgbClr val="D11E15"/>
                    </a:solidFill>
                  </a:rPr>
                  <a:t>Le cadre légal et réglementaire de leur activité comme contraignant  </a:t>
                </a:r>
                <a:endParaRPr kumimoji="0" lang="fr-FR" b="1" i="0" u="none" strike="noStrike" kern="1200" cap="all" spc="0" normalizeH="0" baseline="0" noProof="0" dirty="0">
                  <a:ln>
                    <a:noFill/>
                  </a:ln>
                  <a:solidFill>
                    <a:srgbClr val="D11E1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FEF8837A-2295-4F47-94EE-1D000FA9FB13}"/>
              </a:ext>
            </a:extLst>
          </p:cNvPr>
          <p:cNvSpPr txBox="1"/>
          <p:nvPr/>
        </p:nvSpPr>
        <p:spPr>
          <a:xfrm>
            <a:off x="2224054" y="3803190"/>
            <a:ext cx="182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Non, plutôt pas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587E6F5-BA60-42DE-8E61-C22EE8741B12}"/>
              </a:ext>
            </a:extLst>
          </p:cNvPr>
          <p:cNvSpPr txBox="1"/>
          <p:nvPr/>
        </p:nvSpPr>
        <p:spPr>
          <a:xfrm>
            <a:off x="3385142" y="2449764"/>
            <a:ext cx="13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Oui, plutôt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7276DC-851D-4C20-9026-84B8AA653202}"/>
              </a:ext>
            </a:extLst>
          </p:cNvPr>
          <p:cNvSpPr txBox="1"/>
          <p:nvPr/>
        </p:nvSpPr>
        <p:spPr>
          <a:xfrm>
            <a:off x="7788180" y="2999929"/>
            <a:ext cx="1871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C00000"/>
                </a:solidFill>
              </a:rPr>
              <a:t>Oui, totalement</a:t>
            </a:r>
          </a:p>
        </p:txBody>
      </p:sp>
    </p:spTree>
    <p:extLst>
      <p:ext uri="{BB962C8B-B14F-4D97-AF65-F5344CB8AC3E}">
        <p14:creationId xmlns:p14="http://schemas.microsoft.com/office/powerpoint/2010/main" val="265811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Des contraintes administratives de plus en plus lourdes pour les dirigeants et leurs structures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792629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Q19. Au cours des dernières années, comment qualifieriez-vous l’évolution des contraintes administratives :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F0EC39-EC37-40B4-B76B-824046A012DE}"/>
              </a:ext>
            </a:extLst>
          </p:cNvPr>
          <p:cNvSpPr txBox="1"/>
          <p:nvPr/>
        </p:nvSpPr>
        <p:spPr>
          <a:xfrm>
            <a:off x="9187362" y="6021288"/>
            <a:ext cx="2901180" cy="400110"/>
          </a:xfrm>
          <a:prstGeom prst="rect">
            <a:avLst/>
          </a:prstGeom>
          <a:gradFill>
            <a:gsLst>
              <a:gs pos="0">
                <a:srgbClr val="FE6161"/>
              </a:gs>
              <a:gs pos="100000">
                <a:srgbClr val="C0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Total </a:t>
            </a:r>
            <a:r>
              <a:rPr lang="fr-FR" sz="20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 hausse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: 100%</a:t>
            </a:r>
          </a:p>
        </p:txBody>
      </p:sp>
      <p:pic>
        <p:nvPicPr>
          <p:cNvPr id="24" name="Image 23" descr="Une image contenant ordinateur, table&#10;&#10;Description générée automatiquement">
            <a:extLst>
              <a:ext uri="{FF2B5EF4-FFF2-40B4-BE49-F238E27FC236}">
                <a16:creationId xmlns:a16="http://schemas.microsoft.com/office/drawing/2014/main" id="{1DF50DF4-2E51-4F74-8F5F-D9BDE4EDB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18" y="2881801"/>
            <a:ext cx="1972696" cy="1972696"/>
          </a:xfrm>
          <a:prstGeom prst="rect">
            <a:avLst/>
          </a:prstGeom>
        </p:spPr>
      </p:pic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148C1D0F-30AB-4E4F-A7DC-CEE13312E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277875"/>
              </p:ext>
            </p:extLst>
          </p:nvPr>
        </p:nvGraphicFramePr>
        <p:xfrm>
          <a:off x="1775520" y="116372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A84D15E8-0360-4294-9F48-A3CD6BB6A4E7}"/>
              </a:ext>
            </a:extLst>
          </p:cNvPr>
          <p:cNvSpPr txBox="1"/>
          <p:nvPr/>
        </p:nvSpPr>
        <p:spPr>
          <a:xfrm>
            <a:off x="8107395" y="3735576"/>
            <a:ext cx="258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C00000"/>
                </a:solidFill>
              </a:rPr>
              <a:t>En forte augmentation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5CB44B0-297F-4C8D-BC16-C2A4641E4554}"/>
              </a:ext>
            </a:extLst>
          </p:cNvPr>
          <p:cNvSpPr txBox="1"/>
          <p:nvPr/>
        </p:nvSpPr>
        <p:spPr>
          <a:xfrm>
            <a:off x="1573437" y="3668094"/>
            <a:ext cx="2001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FE6161"/>
                </a:solidFill>
              </a:rPr>
              <a:t>En augmentation</a:t>
            </a:r>
          </a:p>
        </p:txBody>
      </p:sp>
    </p:spTree>
    <p:extLst>
      <p:ext uri="{BB962C8B-B14F-4D97-AF65-F5344CB8AC3E}">
        <p14:creationId xmlns:p14="http://schemas.microsoft.com/office/powerpoint/2010/main" val="339836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1">
            <a:extLst>
              <a:ext uri="{FF2B5EF4-FFF2-40B4-BE49-F238E27FC236}">
                <a16:creationId xmlns:a16="http://schemas.microsoft.com/office/drawing/2014/main" id="{6DC8B654-B8C9-4C8F-8548-25FE27D9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La mise en place des CPOM et de la contractualisation va permettre une sécurisation des moyens, un espace d’échange et une meilleure lisibilité 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3786ED91-5D0B-4757-B1E6-6E85B29E7778}"/>
              </a:ext>
            </a:extLst>
          </p:cNvPr>
          <p:cNvSpPr txBox="1">
            <a:spLocks/>
          </p:cNvSpPr>
          <p:nvPr/>
        </p:nvSpPr>
        <p:spPr>
          <a:xfrm>
            <a:off x="1055899" y="980728"/>
            <a:ext cx="10296685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Q21.La contractualisation (CPOM,…) est un outil qui… 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B5FD9-4E19-4300-86CC-16B52BCC392F}"/>
              </a:ext>
            </a:extLst>
          </p:cNvPr>
          <p:cNvSpPr/>
          <p:nvPr/>
        </p:nvSpPr>
        <p:spPr bwMode="auto">
          <a:xfrm>
            <a:off x="963871" y="1556792"/>
            <a:ext cx="9775477" cy="46805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au 33">
            <a:extLst>
              <a:ext uri="{FF2B5EF4-FFF2-40B4-BE49-F238E27FC236}">
                <a16:creationId xmlns:a16="http://schemas.microsoft.com/office/drawing/2014/main" id="{42244BE2-AAB0-408B-802D-AE8B66FC5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2969"/>
              </p:ext>
            </p:extLst>
          </p:nvPr>
        </p:nvGraphicFramePr>
        <p:xfrm>
          <a:off x="1035879" y="1836117"/>
          <a:ext cx="4176323" cy="425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6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Sécurise vos moyens </a:t>
                      </a:r>
                    </a:p>
                    <a:p>
                      <a:pPr algn="r" fontAlgn="b"/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(vision budgétaire pluriannuelle, etc.)</a:t>
                      </a:r>
                      <a:endParaRPr lang="fr-FR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Ouvre un espace de dialogue et facilite la </a:t>
                      </a:r>
                    </a:p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connaissance des partenaires entre eux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Permet une lisibilité pluriannuelle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5777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Améliore la transparence </a:t>
                      </a:r>
                      <a:r>
                        <a:rPr lang="fr-F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(meilleure connaissance des préoccupations, besoins, contraintes du département et du SAAD)</a:t>
                      </a:r>
                      <a:endParaRPr lang="fr-FR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Permet de pérenniser les projets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Renforce la coopération territoriale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 le fruit d'un diagnostic partagé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9789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Valorise l'activité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985436"/>
                  </a:ext>
                </a:extLst>
              </a:tr>
            </a:tbl>
          </a:graphicData>
        </a:graphic>
      </p:graphicFrame>
      <p:graphicFrame>
        <p:nvGraphicFramePr>
          <p:cNvPr id="8" name="Object 59">
            <a:extLst>
              <a:ext uri="{FF2B5EF4-FFF2-40B4-BE49-F238E27FC236}">
                <a16:creationId xmlns:a16="http://schemas.microsoft.com/office/drawing/2014/main" id="{2949DFD7-87EB-49C1-ACC5-9E82C399A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13381"/>
              </p:ext>
            </p:extLst>
          </p:nvPr>
        </p:nvGraphicFramePr>
        <p:xfrm>
          <a:off x="5303912" y="1730409"/>
          <a:ext cx="6840760" cy="448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50115008-E36F-49EF-80FC-A359CCE80C49}"/>
              </a:ext>
            </a:extLst>
          </p:cNvPr>
          <p:cNvSpPr txBox="1"/>
          <p:nvPr/>
        </p:nvSpPr>
        <p:spPr>
          <a:xfrm>
            <a:off x="5648677" y="1628800"/>
            <a:ext cx="95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EF23F8-CF52-4B8E-91BF-9D964C805ACC}"/>
              </a:ext>
            </a:extLst>
          </p:cNvPr>
          <p:cNvSpPr txBox="1"/>
          <p:nvPr/>
        </p:nvSpPr>
        <p:spPr>
          <a:xfrm>
            <a:off x="8976320" y="163767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Ensemble des réponses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EED2E75-8341-4DA9-85CD-5C09BFF264AC}"/>
              </a:ext>
            </a:extLst>
          </p:cNvPr>
          <p:cNvCxnSpPr>
            <a:cxnSpLocks/>
          </p:cNvCxnSpPr>
          <p:nvPr/>
        </p:nvCxnSpPr>
        <p:spPr>
          <a:xfrm>
            <a:off x="1378308" y="3429000"/>
            <a:ext cx="9001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1A0E50-CD05-401A-9654-AD2DF0F8C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40" y="1965851"/>
            <a:ext cx="305502" cy="3055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CDDC2E-5113-4AB4-8364-D44C98791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53" y="2489546"/>
            <a:ext cx="305502" cy="3055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681897-E244-435A-A9CA-1AC41AD08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73" y="3030490"/>
            <a:ext cx="305499" cy="3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La moitié des dirigeants connaissent les critères de fixation des tarifs et des dotations de leurs financeurs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36869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Q22. Connaissez-vous précisément les critères de fixation des tarifs et dotations et les modalités de négociation de vos financeurs ?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59C34EA6-C1BA-4A5F-9CDB-0229F91A1FB5}"/>
              </a:ext>
            </a:extLst>
          </p:cNvPr>
          <p:cNvGrpSpPr/>
          <p:nvPr/>
        </p:nvGrpSpPr>
        <p:grpSpPr>
          <a:xfrm>
            <a:off x="2135560" y="1844824"/>
            <a:ext cx="7832386" cy="4900616"/>
            <a:chOff x="1297078" y="2460382"/>
            <a:chExt cx="6841131" cy="4238574"/>
          </a:xfrm>
        </p:grpSpPr>
        <p:graphicFrame>
          <p:nvGraphicFramePr>
            <p:cNvPr id="23" name="Graphique 4">
              <a:extLst>
                <a:ext uri="{FF2B5EF4-FFF2-40B4-BE49-F238E27FC236}">
                  <a16:creationId xmlns:a16="http://schemas.microsoft.com/office/drawing/2014/main" id="{A1A88AA1-B80F-4FC7-85CC-E150941C21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1456098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75B5FE2-2A9F-4D69-8AFC-D26109C47EE5}"/>
                </a:ext>
              </a:extLst>
            </p:cNvPr>
            <p:cNvGrpSpPr/>
            <p:nvPr/>
          </p:nvGrpSpPr>
          <p:grpSpPr>
            <a:xfrm>
              <a:off x="3362866" y="3805496"/>
              <a:ext cx="2715061" cy="1644332"/>
              <a:chOff x="2812222" y="2018783"/>
              <a:chExt cx="1483743" cy="898604"/>
            </a:xfrm>
          </p:grpSpPr>
          <p:grpSp>
            <p:nvGrpSpPr>
              <p:cNvPr id="26" name="Groupe 112">
                <a:extLst>
                  <a:ext uri="{FF2B5EF4-FFF2-40B4-BE49-F238E27FC236}">
                    <a16:creationId xmlns:a16="http://schemas.microsoft.com/office/drawing/2014/main" id="{F617E02E-ECE6-4416-9578-D9598B9EC41C}"/>
                  </a:ext>
                </a:extLst>
              </p:cNvPr>
              <p:cNvGrpSpPr/>
              <p:nvPr/>
            </p:nvGrpSpPr>
            <p:grpSpPr>
              <a:xfrm>
                <a:off x="3140093" y="2018783"/>
                <a:ext cx="828000" cy="828000"/>
                <a:chOff x="-1335861" y="2907309"/>
                <a:chExt cx="1223999" cy="1224000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2F457AEE-BF18-4027-86EC-EDBA7075211F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3A9363DC-98CD-4889-B916-8FEEF0482F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7" y="2927547"/>
                  <a:ext cx="1201359" cy="1201358"/>
                </a:xfrm>
                <a:prstGeom prst="arc">
                  <a:avLst>
                    <a:gd name="adj1" fmla="val 10615767"/>
                    <a:gd name="adj2" fmla="val 16163177"/>
                  </a:avLst>
                </a:prstGeom>
                <a:noFill/>
                <a:ln w="127000" cap="rnd">
                  <a:solidFill>
                    <a:srgbClr val="00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98FF8-6E64-485E-AF64-A1B442432075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51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6B1545-242B-4ECB-88B2-D927438E72DB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C146C0-BE5A-4297-B7BA-31FD5B539855}"/>
                  </a:ext>
                </a:extLst>
              </p:cNvPr>
              <p:cNvSpPr/>
              <p:nvPr/>
            </p:nvSpPr>
            <p:spPr>
              <a:xfrm>
                <a:off x="2851916" y="2480967"/>
                <a:ext cx="1409216" cy="436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b="1" cap="all" dirty="0">
                    <a:solidFill>
                      <a:srgbClr val="006666"/>
                    </a:solidFill>
                  </a:rPr>
                  <a:t>CONNAISSENT LES CRITERES DE FIXATION DES TARIFS ET DOTATION</a:t>
                </a:r>
                <a:endParaRPr kumimoji="0" lang="fr-FR" b="1" i="0" u="none" strike="noStrike" kern="1200" cap="all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431AD566-6187-4734-9B07-365BDB920ADC}"/>
              </a:ext>
            </a:extLst>
          </p:cNvPr>
          <p:cNvSpPr txBox="1"/>
          <p:nvPr/>
        </p:nvSpPr>
        <p:spPr>
          <a:xfrm>
            <a:off x="2345746" y="3803190"/>
            <a:ext cx="171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srgbClr val="008080"/>
                </a:solidFill>
              </a:rPr>
              <a:t>Oui, en détails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F8837A-2295-4F47-94EE-1D000FA9FB13}"/>
              </a:ext>
            </a:extLst>
          </p:cNvPr>
          <p:cNvSpPr txBox="1"/>
          <p:nvPr/>
        </p:nvSpPr>
        <p:spPr>
          <a:xfrm>
            <a:off x="1559496" y="2451941"/>
            <a:ext cx="3114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Oui, dans les grandes lignes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587E6F5-BA60-42DE-8E61-C22EE8741B12}"/>
              </a:ext>
            </a:extLst>
          </p:cNvPr>
          <p:cNvSpPr txBox="1"/>
          <p:nvPr/>
        </p:nvSpPr>
        <p:spPr>
          <a:xfrm>
            <a:off x="7489848" y="2622737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Non, pas vraiment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7276DC-851D-4C20-9026-84B8AA653202}"/>
              </a:ext>
            </a:extLst>
          </p:cNvPr>
          <p:cNvSpPr txBox="1"/>
          <p:nvPr/>
        </p:nvSpPr>
        <p:spPr>
          <a:xfrm>
            <a:off x="8070671" y="3573016"/>
            <a:ext cx="285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>
                <a:solidFill>
                  <a:srgbClr val="C00000"/>
                </a:solidFill>
              </a:rPr>
              <a:t>Non, pas du tout, </a:t>
            </a:r>
          </a:p>
          <a:p>
            <a:pPr lvl="0"/>
            <a:r>
              <a:rPr lang="fr-FR" b="1" dirty="0">
                <a:solidFill>
                  <a:srgbClr val="C00000"/>
                </a:solidFill>
              </a:rPr>
              <a:t>je n’ai pas cette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7299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Des dirigeants pourtant épanouis dans leur travail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E8B2B4D-B3A9-4A2D-9CBC-137CA75F9301}"/>
              </a:ext>
            </a:extLst>
          </p:cNvPr>
          <p:cNvGrpSpPr/>
          <p:nvPr/>
        </p:nvGrpSpPr>
        <p:grpSpPr>
          <a:xfrm>
            <a:off x="335360" y="433283"/>
            <a:ext cx="3201922" cy="2962775"/>
            <a:chOff x="479376" y="2636912"/>
            <a:chExt cx="3201922" cy="2962775"/>
          </a:xfrm>
        </p:grpSpPr>
        <p:pic>
          <p:nvPicPr>
            <p:cNvPr id="5" name="Image 4" descr="Une image contenant jouet&#10;&#10;Description générée automatiquement">
              <a:extLst>
                <a:ext uri="{FF2B5EF4-FFF2-40B4-BE49-F238E27FC236}">
                  <a16:creationId xmlns:a16="http://schemas.microsoft.com/office/drawing/2014/main" id="{015E2C49-ED30-4426-A8DD-F639D610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2636912"/>
              <a:ext cx="3201922" cy="29627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4645C88-EA5A-4093-A7CF-43C20C458700}"/>
                </a:ext>
              </a:extLst>
            </p:cNvPr>
            <p:cNvSpPr/>
            <p:nvPr/>
          </p:nvSpPr>
          <p:spPr>
            <a:xfrm>
              <a:off x="1562330" y="4068334"/>
              <a:ext cx="230283" cy="244419"/>
            </a:xfrm>
            <a:prstGeom prst="ellipse">
              <a:avLst/>
            </a:prstGeom>
            <a:solidFill>
              <a:srgbClr val="FFF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3460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Les dirigeants des structures d’aide et de soins à domicile placent l’épanouissement en tête de leur préoccupation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296685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Q14. En tant que dirigeant, quelle importance accordez-vous aux préoccupations suivantes ?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3F2107-648A-49FC-8950-210CA0DDEC1F}"/>
              </a:ext>
            </a:extLst>
          </p:cNvPr>
          <p:cNvSpPr/>
          <p:nvPr/>
        </p:nvSpPr>
        <p:spPr>
          <a:xfrm>
            <a:off x="798287" y="4606252"/>
            <a:ext cx="10482289" cy="7715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5B74E64-DEC2-4AEA-A76C-B0A4E4C42921}"/>
              </a:ext>
            </a:extLst>
          </p:cNvPr>
          <p:cNvSpPr/>
          <p:nvPr/>
        </p:nvSpPr>
        <p:spPr>
          <a:xfrm>
            <a:off x="798303" y="2904187"/>
            <a:ext cx="10482289" cy="7715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C2A70FD-2B10-4C94-A48C-BBCEDBC37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13146"/>
              </p:ext>
            </p:extLst>
          </p:nvPr>
        </p:nvGraphicFramePr>
        <p:xfrm>
          <a:off x="4022310" y="1889568"/>
          <a:ext cx="5962122" cy="46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au 33">
            <a:extLst>
              <a:ext uri="{FF2B5EF4-FFF2-40B4-BE49-F238E27FC236}">
                <a16:creationId xmlns:a16="http://schemas.microsoft.com/office/drawing/2014/main" id="{20BA0818-2D17-4E25-9DAF-B05CB9E6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60131"/>
              </p:ext>
            </p:extLst>
          </p:nvPr>
        </p:nvGraphicFramePr>
        <p:xfrm>
          <a:off x="1063704" y="1935505"/>
          <a:ext cx="3736152" cy="435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0609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L'épanouissement au travail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308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 maintien et le développement de vos compétences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842829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L'équilibre vie professionnelle/vie personnelle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  <a:tr h="830308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rémunération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25628"/>
                  </a:ext>
                </a:extLst>
              </a:tr>
              <a:tr h="90126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L'évolution de la carrière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3869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D6937A23-D032-4707-A589-83F313AA85D0}"/>
              </a:ext>
            </a:extLst>
          </p:cNvPr>
          <p:cNvGrpSpPr/>
          <p:nvPr/>
        </p:nvGrpSpPr>
        <p:grpSpPr>
          <a:xfrm>
            <a:off x="4214686" y="1679271"/>
            <a:ext cx="5409706" cy="282161"/>
            <a:chOff x="4344077" y="1548210"/>
            <a:chExt cx="5409706" cy="2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91FCF0-5A1B-4A23-B68A-AF688FBA6EB0}"/>
                </a:ext>
              </a:extLst>
            </p:cNvPr>
            <p:cNvSpPr/>
            <p:nvPr/>
          </p:nvSpPr>
          <p:spPr>
            <a:xfrm>
              <a:off x="4560102" y="1554519"/>
              <a:ext cx="1473571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000" kern="0" dirty="0">
                  <a:solidFill>
                    <a:srgbClr val="40404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Pas du tout importantes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036B2A-752D-4D80-807A-B8CCEB35F7DF}"/>
                </a:ext>
              </a:extLst>
            </p:cNvPr>
            <p:cNvSpPr/>
            <p:nvPr/>
          </p:nvSpPr>
          <p:spPr>
            <a:xfrm>
              <a:off x="6049423" y="1554356"/>
              <a:ext cx="1463007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000" kern="0" dirty="0">
                  <a:solidFill>
                    <a:srgbClr val="40404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Plutôt pas importantes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49B20C-49FA-4986-899B-213073844C4C}"/>
                </a:ext>
              </a:extLst>
            </p:cNvPr>
            <p:cNvSpPr/>
            <p:nvPr/>
          </p:nvSpPr>
          <p:spPr>
            <a:xfrm>
              <a:off x="7455356" y="1563065"/>
              <a:ext cx="1209202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000" kern="0" dirty="0">
                  <a:solidFill>
                    <a:srgbClr val="404040"/>
                  </a:solidFill>
                  <a:ea typeface="Verdana" panose="020B0604030504040204" pitchFamily="34" charset="0"/>
                </a:rPr>
                <a:t>Plutôt importantes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CC853-5193-4004-A5EA-D51E80708DFD}"/>
                </a:ext>
              </a:extLst>
            </p:cNvPr>
            <p:cNvSpPr/>
            <p:nvPr/>
          </p:nvSpPr>
          <p:spPr>
            <a:xfrm>
              <a:off x="8638431" y="1571454"/>
              <a:ext cx="1115352" cy="25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fr-FR" sz="1000" kern="0" dirty="0">
                  <a:solidFill>
                    <a:srgbClr val="40404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Très importantes</a:t>
              </a:r>
            </a:p>
          </p:txBody>
        </p:sp>
        <p:grpSp>
          <p:nvGrpSpPr>
            <p:cNvPr id="16" name="Groupe 42">
              <a:extLst>
                <a:ext uri="{FF2B5EF4-FFF2-40B4-BE49-F238E27FC236}">
                  <a16:creationId xmlns:a16="http://schemas.microsoft.com/office/drawing/2014/main" id="{E15FE28B-637B-44A2-9DF8-97BCA76DBCA4}"/>
                </a:ext>
              </a:extLst>
            </p:cNvPr>
            <p:cNvGrpSpPr/>
            <p:nvPr/>
          </p:nvGrpSpPr>
          <p:grpSpPr>
            <a:xfrm>
              <a:off x="4344077" y="1548210"/>
              <a:ext cx="5365909" cy="256233"/>
              <a:chOff x="1596845" y="5577050"/>
              <a:chExt cx="5365909" cy="25623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118817-1FD8-4E08-A7F3-CD9B116408F0}"/>
                  </a:ext>
                </a:extLst>
              </p:cNvPr>
              <p:cNvSpPr/>
              <p:nvPr/>
            </p:nvSpPr>
            <p:spPr>
              <a:xfrm>
                <a:off x="3216595" y="5647482"/>
                <a:ext cx="136906" cy="1189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1653C0-37ED-4F96-B295-0276F491FDDC}"/>
                  </a:ext>
                </a:extLst>
              </p:cNvPr>
              <p:cNvSpPr/>
              <p:nvPr/>
            </p:nvSpPr>
            <p:spPr>
              <a:xfrm>
                <a:off x="4628292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1BC7C1-0AA5-42FE-9460-50B0516BEDDE}"/>
                  </a:ext>
                </a:extLst>
              </p:cNvPr>
              <p:cNvSpPr/>
              <p:nvPr/>
            </p:nvSpPr>
            <p:spPr>
              <a:xfrm>
                <a:off x="1740862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4C6C0B-1DEE-4227-BB91-FF83AE4D5F9B}"/>
                  </a:ext>
                </a:extLst>
              </p:cNvPr>
              <p:cNvSpPr/>
              <p:nvPr/>
            </p:nvSpPr>
            <p:spPr>
              <a:xfrm>
                <a:off x="5830038" y="5655871"/>
                <a:ext cx="124460" cy="118961"/>
              </a:xfrm>
              <a:prstGeom prst="rect">
                <a:avLst/>
              </a:prstGeom>
              <a:solidFill>
                <a:srgbClr val="009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21" name="Rectangle à coins arrondis 24">
                <a:extLst>
                  <a:ext uri="{FF2B5EF4-FFF2-40B4-BE49-F238E27FC236}">
                    <a16:creationId xmlns:a16="http://schemas.microsoft.com/office/drawing/2014/main" id="{E161E589-0921-4792-9C62-77D2B94F0FF4}"/>
                  </a:ext>
                </a:extLst>
              </p:cNvPr>
              <p:cNvSpPr/>
              <p:nvPr/>
            </p:nvSpPr>
            <p:spPr>
              <a:xfrm>
                <a:off x="1596845" y="5577050"/>
                <a:ext cx="5365909" cy="256233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1B921A-8120-47C4-B18E-9D58078DF678}"/>
              </a:ext>
            </a:extLst>
          </p:cNvPr>
          <p:cNvCxnSpPr>
            <a:cxnSpLocks/>
          </p:cNvCxnSpPr>
          <p:nvPr/>
        </p:nvCxnSpPr>
        <p:spPr>
          <a:xfrm>
            <a:off x="5897394" y="1995387"/>
            <a:ext cx="0" cy="43553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65AD24F-A060-40C6-9FB3-FBA9AE7796FA}"/>
              </a:ext>
            </a:extLst>
          </p:cNvPr>
          <p:cNvSpPr txBox="1"/>
          <p:nvPr/>
        </p:nvSpPr>
        <p:spPr>
          <a:xfrm>
            <a:off x="9558244" y="1572710"/>
            <a:ext cx="166815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important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(très + assez)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59DA128-9DAB-4043-9ACF-D3594F49FBFA}"/>
              </a:ext>
            </a:extLst>
          </p:cNvPr>
          <p:cNvGrpSpPr/>
          <p:nvPr/>
        </p:nvGrpSpPr>
        <p:grpSpPr>
          <a:xfrm>
            <a:off x="9768408" y="2183327"/>
            <a:ext cx="723275" cy="467708"/>
            <a:chOff x="8550935" y="2269851"/>
            <a:chExt cx="1159553" cy="654344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0C4E77B-6493-4C9A-BF0B-0F9CA4BACC74}"/>
                </a:ext>
              </a:extLst>
            </p:cNvPr>
            <p:cNvSpPr/>
            <p:nvPr/>
          </p:nvSpPr>
          <p:spPr>
            <a:xfrm>
              <a:off x="8615485" y="2269851"/>
              <a:ext cx="1016314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F2ADA06-1198-4069-B4E1-7E942AE324A1}"/>
                </a:ext>
              </a:extLst>
            </p:cNvPr>
            <p:cNvSpPr txBox="1"/>
            <p:nvPr/>
          </p:nvSpPr>
          <p:spPr>
            <a:xfrm>
              <a:off x="8550935" y="2314150"/>
              <a:ext cx="1159553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prstClr val="white"/>
                  </a:solidFill>
                  <a:latin typeface="Calibri" panose="020F0502020204030204"/>
                </a:rPr>
                <a:t>10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CEEA044-798F-4A68-AE3B-148E1029847F}"/>
              </a:ext>
            </a:extLst>
          </p:cNvPr>
          <p:cNvGrpSpPr/>
          <p:nvPr/>
        </p:nvGrpSpPr>
        <p:grpSpPr>
          <a:xfrm>
            <a:off x="9696400" y="3033300"/>
            <a:ext cx="593432" cy="467708"/>
            <a:chOff x="8550935" y="2269851"/>
            <a:chExt cx="951389" cy="654344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0CFA9F3-3827-45E8-9845-B9CC08019C4A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3008BCA-67F5-4ED6-A60B-C27B62E1B0D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F463004-4ACF-472C-BAD6-11F44E7518EC}"/>
              </a:ext>
            </a:extLst>
          </p:cNvPr>
          <p:cNvGrpSpPr/>
          <p:nvPr/>
        </p:nvGrpSpPr>
        <p:grpSpPr>
          <a:xfrm>
            <a:off x="9552384" y="3911519"/>
            <a:ext cx="593432" cy="467708"/>
            <a:chOff x="8550935" y="2269851"/>
            <a:chExt cx="951389" cy="654344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BA65187-055A-4793-B38B-365C16A442E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809B2DF-6E08-47F7-8715-C7DD9D5E695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93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5182733-A29F-4DD3-A8A6-42D423CD6FFF}"/>
              </a:ext>
            </a:extLst>
          </p:cNvPr>
          <p:cNvGrpSpPr/>
          <p:nvPr/>
        </p:nvGrpSpPr>
        <p:grpSpPr>
          <a:xfrm>
            <a:off x="8904312" y="5625588"/>
            <a:ext cx="593432" cy="467708"/>
            <a:chOff x="8550935" y="2269851"/>
            <a:chExt cx="951389" cy="654344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30A423B3-3D82-4E10-9AA6-1BD838A5122B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6402FB2-E7BD-42B9-B07A-37DE52988D0F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77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8020FDD-4E61-456B-A244-4B23BFD7FAE6}"/>
              </a:ext>
            </a:extLst>
          </p:cNvPr>
          <p:cNvGrpSpPr/>
          <p:nvPr/>
        </p:nvGrpSpPr>
        <p:grpSpPr>
          <a:xfrm>
            <a:off x="9318992" y="4761492"/>
            <a:ext cx="593432" cy="467708"/>
            <a:chOff x="8550935" y="2269851"/>
            <a:chExt cx="951389" cy="654344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639A1EE-F870-44A7-8B4C-E80567870932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EFFE3E8-8FCE-4762-BB86-6419618E1444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95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rmAutofit/>
          </a:bodyPr>
          <a:lstStyle/>
          <a:p>
            <a:r>
              <a:rPr lang="fr-FR" sz="2400" dirty="0"/>
              <a:t>8 dirigeants sur 10 sont satisfaits de leur travail actuel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Q25. De manière générale, diriez-vous que vous êtes satisfait(e) de votre travail actuel (vos fonctions actuelles)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050E4546-EEEE-4D55-9293-C38C1C86543A}"/>
              </a:ext>
            </a:extLst>
          </p:cNvPr>
          <p:cNvGrpSpPr/>
          <p:nvPr/>
        </p:nvGrpSpPr>
        <p:grpSpPr>
          <a:xfrm>
            <a:off x="2473263" y="2056776"/>
            <a:ext cx="7832386" cy="4900616"/>
            <a:chOff x="1297078" y="2460382"/>
            <a:chExt cx="6841131" cy="4238574"/>
          </a:xfrm>
        </p:grpSpPr>
        <p:graphicFrame>
          <p:nvGraphicFramePr>
            <p:cNvPr id="6" name="Graphique 4">
              <a:extLst>
                <a:ext uri="{FF2B5EF4-FFF2-40B4-BE49-F238E27FC236}">
                  <a16:creationId xmlns:a16="http://schemas.microsoft.com/office/drawing/2014/main" id="{CBADBEF0-0B2E-4460-B177-228D53F1E5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7493752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492170F-B2B1-428F-9D00-30C3A6A72BB3}"/>
                </a:ext>
              </a:extLst>
            </p:cNvPr>
            <p:cNvGrpSpPr/>
            <p:nvPr/>
          </p:nvGrpSpPr>
          <p:grpSpPr>
            <a:xfrm>
              <a:off x="3259082" y="3805494"/>
              <a:ext cx="2837508" cy="1675484"/>
              <a:chOff x="2755504" y="2018782"/>
              <a:chExt cx="1550658" cy="915628"/>
            </a:xfrm>
          </p:grpSpPr>
          <p:grpSp>
            <p:nvGrpSpPr>
              <p:cNvPr id="8" name="Groupe 112">
                <a:extLst>
                  <a:ext uri="{FF2B5EF4-FFF2-40B4-BE49-F238E27FC236}">
                    <a16:creationId xmlns:a16="http://schemas.microsoft.com/office/drawing/2014/main" id="{896CA0DA-024A-40BB-A950-A3F2C0C10176}"/>
                  </a:ext>
                </a:extLst>
              </p:cNvPr>
              <p:cNvGrpSpPr/>
              <p:nvPr/>
            </p:nvGrpSpPr>
            <p:grpSpPr>
              <a:xfrm>
                <a:off x="3140093" y="2018782"/>
                <a:ext cx="828000" cy="841048"/>
                <a:chOff x="-1335861" y="2907309"/>
                <a:chExt cx="1223999" cy="1243289"/>
              </a:xfrm>
            </p:grpSpPr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780CAEAE-344F-4DAF-B959-508DFC9A654A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284A1C27-8151-44BE-9EE7-0E668A4E47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7" y="2949240"/>
                  <a:ext cx="1217685" cy="1201358"/>
                </a:xfrm>
                <a:prstGeom prst="arc">
                  <a:avLst>
                    <a:gd name="adj1" fmla="val 10615767"/>
                    <a:gd name="adj2" fmla="val 19379877"/>
                  </a:avLst>
                </a:prstGeom>
                <a:noFill/>
                <a:ln w="127000" cap="rnd">
                  <a:solidFill>
                    <a:srgbClr val="00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64C309-3721-4236-887E-4AD17B854C01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80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6DCF32-58F5-4CF1-BA96-0E89328AAB78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E0DAAA-405C-4DB8-ADA6-33F0101B8320}"/>
                  </a:ext>
                </a:extLst>
              </p:cNvPr>
              <p:cNvSpPr/>
              <p:nvPr/>
            </p:nvSpPr>
            <p:spPr>
              <a:xfrm>
                <a:off x="2755504" y="2497990"/>
                <a:ext cx="1550658" cy="436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b="1" cap="all" dirty="0">
                    <a:solidFill>
                      <a:srgbClr val="006666"/>
                    </a:solidFill>
                  </a:rPr>
                  <a:t>Sont satisfait(e) de </a:t>
                </a:r>
              </a:p>
              <a:p>
                <a:pPr lvl="0" algn="ctr">
                  <a:defRPr/>
                </a:pPr>
                <a:r>
                  <a:rPr lang="fr-FR" b="1" cap="all" dirty="0">
                    <a:solidFill>
                      <a:srgbClr val="006666"/>
                    </a:solidFill>
                  </a:rPr>
                  <a:t>leur travail actuel </a:t>
                </a:r>
              </a:p>
              <a:p>
                <a:pPr lvl="0" algn="ctr">
                  <a:defRPr/>
                </a:pPr>
                <a:r>
                  <a:rPr lang="fr-FR" b="1" cap="all" dirty="0">
                    <a:solidFill>
                      <a:srgbClr val="006666"/>
                    </a:solidFill>
                  </a:rPr>
                  <a:t>(leurs fonctions actuelles) </a:t>
                </a:r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94951F95-1246-4ECF-BD0B-99BD15A83BEB}"/>
              </a:ext>
            </a:extLst>
          </p:cNvPr>
          <p:cNvSpPr txBox="1"/>
          <p:nvPr/>
        </p:nvSpPr>
        <p:spPr>
          <a:xfrm>
            <a:off x="2639900" y="3861048"/>
            <a:ext cx="1799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srgbClr val="008080"/>
                </a:solidFill>
              </a:rPr>
              <a:t>Très satisfait(e)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7CAC85-083A-4BCF-93E4-4916C85CB7BB}"/>
              </a:ext>
            </a:extLst>
          </p:cNvPr>
          <p:cNvSpPr txBox="1"/>
          <p:nvPr/>
        </p:nvSpPr>
        <p:spPr>
          <a:xfrm>
            <a:off x="5306788" y="2103346"/>
            <a:ext cx="201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Plutôt satisfait(e)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71811A-A2B1-4BF6-9308-84E8A74C32C9}"/>
              </a:ext>
            </a:extLst>
          </p:cNvPr>
          <p:cNvSpPr txBox="1"/>
          <p:nvPr/>
        </p:nvSpPr>
        <p:spPr>
          <a:xfrm>
            <a:off x="8345403" y="3725282"/>
            <a:ext cx="243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Plutôt pas satisfait(e)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205A89-6BF5-4731-AE8D-71CA9BCCB1B3}"/>
              </a:ext>
            </a:extLst>
          </p:cNvPr>
          <p:cNvSpPr txBox="1"/>
          <p:nvPr/>
        </p:nvSpPr>
        <p:spPr>
          <a:xfrm>
            <a:off x="8713685" y="4251615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>
                <a:solidFill>
                  <a:srgbClr val="C00000"/>
                </a:solidFill>
              </a:rPr>
              <a:t>Pas du tout satisfait(e) </a:t>
            </a:r>
          </a:p>
        </p:txBody>
      </p:sp>
      <p:pic>
        <p:nvPicPr>
          <p:cNvPr id="19" name="Image 18" descr="Une image contenant jouet&#10;&#10;Description générée automatiquement">
            <a:extLst>
              <a:ext uri="{FF2B5EF4-FFF2-40B4-BE49-F238E27FC236}">
                <a16:creationId xmlns:a16="http://schemas.microsoft.com/office/drawing/2014/main" id="{EC5A2865-CBAF-4A04-BB5D-D54E99C93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6" y="1954090"/>
            <a:ext cx="1533765" cy="17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F61CFFE6-F24E-4F21-9F2D-B1B18C47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60" y="286152"/>
            <a:ext cx="8543925" cy="566706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65BB391-3E74-4A92-9593-81544603C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09" y="1516249"/>
            <a:ext cx="8768973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lvl="0" indent="-176213" defTabSz="908050"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lang="fr-FR" altLang="fr-FR" sz="1400" kern="0" dirty="0">
                <a:solidFill>
                  <a:sysClr val="windowText" lastClr="000000"/>
                </a:solidFill>
              </a:rPr>
              <a:t>Étude réalisée auprès d’un échantillon de </a:t>
            </a:r>
            <a:r>
              <a:rPr lang="fr-FR" altLang="fr-FR" sz="1400" b="1" kern="0" dirty="0">
                <a:solidFill>
                  <a:srgbClr val="0F8D93"/>
                </a:solidFill>
              </a:rPr>
              <a:t>xxx </a:t>
            </a:r>
            <a:r>
              <a:rPr lang="fr-FR" altLang="fr-FR" sz="1400" b="1" kern="0" dirty="0">
                <a:solidFill>
                  <a:srgbClr val="10959C"/>
                </a:solidFill>
              </a:rPr>
              <a:t>directeurs de services d’aide et de soins à domicile</a:t>
            </a:r>
            <a:endParaRPr lang="fr-FR" altLang="fr-FR" sz="1400" b="1" kern="0" dirty="0">
              <a:solidFill>
                <a:srgbClr val="0F8D9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B0477-7FD3-4100-8ADE-5064F040AFFF}"/>
              </a:ext>
            </a:extLst>
          </p:cNvPr>
          <p:cNvSpPr/>
          <p:nvPr/>
        </p:nvSpPr>
        <p:spPr>
          <a:xfrm>
            <a:off x="1454461" y="2323009"/>
            <a:ext cx="876897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effectLst/>
        </p:spPr>
        <p:txBody>
          <a:bodyPr anchor="ctr" anchorCtr="0">
            <a:noAutofit/>
          </a:bodyPr>
          <a:lstStyle/>
          <a:p>
            <a:pPr marL="266700" marR="0" lvl="1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ebdings" pitchFamily="18" charset="2"/>
              <a:buChar char="4"/>
              <a:tabLst>
                <a:tab pos="4122738" algn="l"/>
              </a:tabLst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OpinionWay a réalisé cette enquête en appliquant les procédures et règles de la </a:t>
            </a:r>
            <a:r>
              <a:rPr lang="fr-FR" altLang="fr-FR" sz="1400" b="1" kern="0" dirty="0">
                <a:solidFill>
                  <a:srgbClr val="10959C"/>
                </a:solidFill>
              </a:rPr>
              <a:t>norme ISO 20252</a:t>
            </a:r>
            <a:endParaRPr kumimoji="0" lang="fr-FR" altLang="fr-FR" sz="15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F4FB81-8C81-4272-A410-A232E5F2178E}"/>
              </a:ext>
            </a:extLst>
          </p:cNvPr>
          <p:cNvSpPr/>
          <p:nvPr/>
        </p:nvSpPr>
        <p:spPr>
          <a:xfrm>
            <a:off x="1454461" y="3099718"/>
            <a:ext cx="876897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effectLst/>
        </p:spPr>
        <p:txBody>
          <a:bodyPr wrap="square" anchor="ctr" anchorCtr="0">
            <a:noAutofit/>
          </a:bodyPr>
          <a:lstStyle/>
          <a:p>
            <a:pPr marL="176213" lvl="0" indent="-176213" algn="just" defTabSz="908050"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kumimoji="0" lang="fr-FR" altLang="fr-FR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 d’interrogation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fr-FR" altLang="fr-FR" sz="1400" kern="0" dirty="0">
                <a:solidFill>
                  <a:sysClr val="windowText" lastClr="000000"/>
                </a:solidFill>
              </a:rPr>
              <a:t>L’échantillon a été interrogé </a:t>
            </a:r>
            <a:r>
              <a:rPr lang="fr-FR" altLang="fr-FR" sz="1400" b="1" kern="0" dirty="0">
                <a:solidFill>
                  <a:srgbClr val="10959C"/>
                </a:solidFill>
              </a:rPr>
              <a:t>en ligne sous système CAWI </a:t>
            </a:r>
            <a:r>
              <a:rPr lang="fr-FR" altLang="fr-FR" sz="1400" kern="0" dirty="0">
                <a:solidFill>
                  <a:sysClr val="windowText" lastClr="000000"/>
                </a:solidFill>
              </a:rPr>
              <a:t>(Computer </a:t>
            </a:r>
            <a:r>
              <a:rPr lang="fr-FR" altLang="fr-FR" sz="1400" kern="0" dirty="0" err="1">
                <a:solidFill>
                  <a:sysClr val="windowText" lastClr="000000"/>
                </a:solidFill>
              </a:rPr>
              <a:t>Assisted</a:t>
            </a:r>
            <a:r>
              <a:rPr lang="fr-FR" altLang="fr-FR" sz="1400" kern="0" dirty="0">
                <a:solidFill>
                  <a:sysClr val="windowText" lastClr="000000"/>
                </a:solidFill>
              </a:rPr>
              <a:t> Web Interview) avec un questionnaire d’une durée de 15 minutes sur la base d’un fichier transmis par l’entreprise.</a:t>
            </a: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0FBBB-85E9-4013-AA77-7D7D023639FC}"/>
              </a:ext>
            </a:extLst>
          </p:cNvPr>
          <p:cNvSpPr/>
          <p:nvPr/>
        </p:nvSpPr>
        <p:spPr>
          <a:xfrm>
            <a:off x="1454461" y="3876427"/>
            <a:ext cx="876897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kumimoji="0" lang="fr-FR" altLang="fr-FR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Dates de terrain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les interviews ont été réalisées entre le </a:t>
            </a: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1095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novembre</a:t>
            </a:r>
            <a:r>
              <a:rPr lang="fr-FR" altLang="fr-FR" sz="1400" b="1" kern="0" dirty="0">
                <a:solidFill>
                  <a:srgbClr val="10959C"/>
                </a:solidFill>
              </a:rPr>
              <a:t> et 21 décembre 2021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6A172B4-6B1B-4BB8-81CC-6D67929B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18" y="1516249"/>
            <a:ext cx="720000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2232699-7EEB-491F-BC84-21C72B17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" y="2322453"/>
            <a:ext cx="720000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55F8CFF-C6E2-4330-8269-3264008D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" y="3098884"/>
            <a:ext cx="720000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442118E-7F0D-4F82-ADB3-69E25B61A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" y="3875315"/>
            <a:ext cx="720000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817991-DC1D-4730-9357-1D085840D0D1}"/>
              </a:ext>
            </a:extLst>
          </p:cNvPr>
          <p:cNvSpPr/>
          <p:nvPr/>
        </p:nvSpPr>
        <p:spPr>
          <a:xfrm>
            <a:off x="1454461" y="4653136"/>
            <a:ext cx="876897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effectLst/>
        </p:spPr>
        <p:txBody>
          <a:bodyPr anchor="ctr" anchorCtr="0">
            <a:noAutofit/>
          </a:bodyPr>
          <a:lstStyle/>
          <a:p>
            <a:pPr marL="176213" lvl="0" indent="-176213" algn="just" defTabSz="908050"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OpinionWay rappelle par ailleurs que les résultats de ce sondage doivent être lus en tenant compte des marges d'incertitude : 12,7 points au plus pour un échantillon de 60 répondants</a:t>
            </a:r>
            <a:r>
              <a:rPr lang="fr-FR" sz="1400" kern="0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462D771-491D-40F8-8651-ACBC694E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" y="4651746"/>
            <a:ext cx="720000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8" descr="D:\01-OWay\GRAPHISMES\Illustrator ICONS\icones\Icones methodo\aa_certif-01.png">
            <a:extLst>
              <a:ext uri="{FF2B5EF4-FFF2-40B4-BE49-F238E27FC236}">
                <a16:creationId xmlns:a16="http://schemas.microsoft.com/office/drawing/2014/main" id="{1A703638-AACE-4D8F-B9EC-5FA0A39E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2279286"/>
            <a:ext cx="816717" cy="792000"/>
          </a:xfrm>
          <a:prstGeom prst="rect">
            <a:avLst/>
          </a:prstGeom>
          <a:noFill/>
        </p:spPr>
      </p:pic>
      <p:pic>
        <p:nvPicPr>
          <p:cNvPr id="19" name="Picture 5" descr="D:\01-OWay\GRAPHISMES\Illustrator ICONS\icones\Icones methodo\aa_info-01.png">
            <a:extLst>
              <a:ext uri="{FF2B5EF4-FFF2-40B4-BE49-F238E27FC236}">
                <a16:creationId xmlns:a16="http://schemas.microsoft.com/office/drawing/2014/main" id="{DB3CED6D-BA57-4BBF-AC2E-2BABF39D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3953" y="4744114"/>
            <a:ext cx="540014" cy="523671"/>
          </a:xfrm>
          <a:prstGeom prst="rect">
            <a:avLst/>
          </a:prstGeom>
          <a:noFill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5E4EA5-D6B6-4398-AA2C-6E90261FB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0" y="4004984"/>
            <a:ext cx="378884" cy="378884"/>
          </a:xfrm>
          <a:prstGeom prst="rect">
            <a:avLst/>
          </a:prstGeom>
        </p:spPr>
      </p:pic>
      <p:pic>
        <p:nvPicPr>
          <p:cNvPr id="24" name="Picture 2" descr="cible, target,">
            <a:extLst>
              <a:ext uri="{FF2B5EF4-FFF2-40B4-BE49-F238E27FC236}">
                <a16:creationId xmlns:a16="http://schemas.microsoft.com/office/drawing/2014/main" id="{B1D65D79-E077-4DFA-8688-7D62C6AF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6" y="1578339"/>
            <a:ext cx="630478" cy="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6E305F6-5687-4215-88C4-6266226E7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1" y="3194928"/>
            <a:ext cx="498391" cy="498391"/>
          </a:xfrm>
          <a:prstGeom prst="rect">
            <a:avLst/>
          </a:prstGeom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72FD0257-A4BC-4F2E-A51F-71EBB1205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478" y="1506416"/>
            <a:ext cx="8768973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lvl="0" indent="-176213" defTabSz="908050"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lang="fr-FR" altLang="fr-FR" sz="1400" kern="0" dirty="0">
                <a:solidFill>
                  <a:sysClr val="windowText" lastClr="000000"/>
                </a:solidFill>
              </a:rPr>
              <a:t>Étude réalisée auprès d’un échantillon de </a:t>
            </a:r>
            <a:r>
              <a:rPr lang="fr-FR" altLang="fr-FR" sz="1400" b="1" kern="0" dirty="0">
                <a:solidFill>
                  <a:srgbClr val="0F8D93"/>
                </a:solidFill>
              </a:rPr>
              <a:t>xxx </a:t>
            </a:r>
            <a:r>
              <a:rPr lang="fr-FR" altLang="fr-FR" sz="1400" b="1" kern="0" dirty="0">
                <a:solidFill>
                  <a:srgbClr val="10959C"/>
                </a:solidFill>
              </a:rPr>
              <a:t>directeurs de services d’aide et de soins à domicile</a:t>
            </a:r>
            <a:endParaRPr lang="fr-FR" altLang="fr-FR" sz="1400" b="1" kern="0" dirty="0">
              <a:solidFill>
                <a:srgbClr val="0F8D93"/>
              </a:solidFill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50338A7-B03E-4730-A947-869626A1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87" y="1506416"/>
            <a:ext cx="720000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 descr="cible, target,">
            <a:extLst>
              <a:ext uri="{FF2B5EF4-FFF2-40B4-BE49-F238E27FC236}">
                <a16:creationId xmlns:a16="http://schemas.microsoft.com/office/drawing/2014/main" id="{70EF9DB9-2F94-4C5D-B74B-DFACC61A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5" y="1568506"/>
            <a:ext cx="630478" cy="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1">
            <a:extLst>
              <a:ext uri="{FF2B5EF4-FFF2-40B4-BE49-F238E27FC236}">
                <a16:creationId xmlns:a16="http://schemas.microsoft.com/office/drawing/2014/main" id="{52F15629-3EAF-405C-9AF0-750A15FD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478" y="1537574"/>
            <a:ext cx="8768973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lvl="0" indent="-176213" defTabSz="908050">
              <a:buClr>
                <a:prstClr val="black">
                  <a:lumMod val="85000"/>
                  <a:lumOff val="15000"/>
                </a:prstClr>
              </a:buClr>
              <a:buSzPct val="120000"/>
              <a:buFont typeface="Webdings" pitchFamily="18" charset="2"/>
              <a:buChar char="4"/>
              <a:tabLst>
                <a:tab pos="4090988" algn="l"/>
              </a:tabLst>
              <a:defRPr/>
            </a:pPr>
            <a:r>
              <a:rPr lang="fr-FR" altLang="fr-FR" sz="1400" kern="0" dirty="0">
                <a:solidFill>
                  <a:sysClr val="windowText" lastClr="000000"/>
                </a:solidFill>
              </a:rPr>
              <a:t>Étude réalisée auprès d’un échantillon de </a:t>
            </a:r>
            <a:r>
              <a:rPr lang="fr-FR" altLang="fr-FR" sz="1400" b="1" kern="0" dirty="0">
                <a:solidFill>
                  <a:srgbClr val="0F8D93"/>
                </a:solidFill>
              </a:rPr>
              <a:t>59 </a:t>
            </a:r>
            <a:r>
              <a:rPr lang="fr-FR" altLang="fr-FR" sz="1400" b="1" kern="0" dirty="0">
                <a:solidFill>
                  <a:srgbClr val="10959C"/>
                </a:solidFill>
              </a:rPr>
              <a:t>directeurs de services d’aide et de soins à domicile</a:t>
            </a:r>
            <a:endParaRPr lang="fr-FR" altLang="fr-FR" sz="1400" b="1" kern="0" dirty="0">
              <a:solidFill>
                <a:srgbClr val="0F8D93"/>
              </a:solidFill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FEFB9628-14FE-4768-890A-4E49438C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87" y="1537574"/>
            <a:ext cx="720000" cy="710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176213" marR="0" lvl="0" indent="-176213" algn="just" defTabSz="9080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5B43"/>
              </a:buClr>
              <a:buSzPct val="120000"/>
              <a:buFontTx/>
              <a:buNone/>
              <a:tabLst>
                <a:tab pos="4090988" algn="l"/>
              </a:tabLst>
              <a:defRPr/>
            </a:pP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2" descr="cible, target,">
            <a:extLst>
              <a:ext uri="{FF2B5EF4-FFF2-40B4-BE49-F238E27FC236}">
                <a16:creationId xmlns:a16="http://schemas.microsoft.com/office/drawing/2014/main" id="{435A63CF-D548-44BC-BECB-51FF2A9D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5" y="1599664"/>
            <a:ext cx="630478" cy="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A9020C4-8867-411C-824B-E80EB761C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85750"/>
              </p:ext>
            </p:extLst>
          </p:nvPr>
        </p:nvGraphicFramePr>
        <p:xfrm>
          <a:off x="10232143" y="319492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showAsIcon="1" r:id="rId9" imgW="914282" imgH="792515" progId="Word.Document.12">
                  <p:embed/>
                </p:oleObj>
              </mc:Choice>
              <mc:Fallback>
                <p:oleObj name="Document" showAsIcon="1" r:id="rId9" imgW="914282" imgH="7925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32143" y="319492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3">
            <a:extLst>
              <a:ext uri="{FF2B5EF4-FFF2-40B4-BE49-F238E27FC236}">
                <a16:creationId xmlns:a16="http://schemas.microsoft.com/office/drawing/2014/main" id="{C3CA932A-74C7-441D-A932-78648215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203" y="5589240"/>
            <a:ext cx="9149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Toute publication totale ou partielle doit impérativement utiliser la mention complète suivante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« 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Sondage OpinionWay pour ADEDOM et AESIO mutuelle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et aucune reprise de l’enquête ne pourra être dissociée de cet intitulé.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57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5408888E-5164-4598-9316-675020BE317A}"/>
              </a:ext>
            </a:extLst>
          </p:cNvPr>
          <p:cNvSpPr/>
          <p:nvPr/>
        </p:nvSpPr>
        <p:spPr>
          <a:xfrm>
            <a:off x="695400" y="4987049"/>
            <a:ext cx="10773212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DB383D92-37FA-4531-9034-548AADB55051}"/>
              </a:ext>
            </a:extLst>
          </p:cNvPr>
          <p:cNvSpPr/>
          <p:nvPr/>
        </p:nvSpPr>
        <p:spPr>
          <a:xfrm>
            <a:off x="695400" y="3826495"/>
            <a:ext cx="10773212" cy="5386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8" y="286152"/>
            <a:ext cx="11136101" cy="566706"/>
          </a:xfrm>
        </p:spPr>
        <p:txBody>
          <a:bodyPr>
            <a:noAutofit/>
          </a:bodyPr>
          <a:lstStyle/>
          <a:p>
            <a:r>
              <a:rPr lang="fr-FR" sz="2400" dirty="0"/>
              <a:t>Une satisfaction portée par leur motivation et leur dévouement, toutefois entachée par un sentiment de non-reconnaissance et une charge de travail importante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Q26. Plus particulièrement êtes-vous d’accord avec chacune des propositions suivantes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17FB053-A5D4-4C33-B19B-02841FD9DF92}"/>
              </a:ext>
            </a:extLst>
          </p:cNvPr>
          <p:cNvSpPr/>
          <p:nvPr/>
        </p:nvSpPr>
        <p:spPr>
          <a:xfrm>
            <a:off x="695416" y="2602359"/>
            <a:ext cx="10773212" cy="5386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42A35C52-D6CC-40B8-80B5-2AF0E9EAD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810011"/>
              </p:ext>
            </p:extLst>
          </p:nvPr>
        </p:nvGraphicFramePr>
        <p:xfrm>
          <a:off x="4670382" y="1839097"/>
          <a:ext cx="5962122" cy="463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Tableau 33">
            <a:extLst>
              <a:ext uri="{FF2B5EF4-FFF2-40B4-BE49-F238E27FC236}">
                <a16:creationId xmlns:a16="http://schemas.microsoft.com/office/drawing/2014/main" id="{D6206FD4-89F8-4B4F-B48F-BD6560E21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60534"/>
              </p:ext>
            </p:extLst>
          </p:nvPr>
        </p:nvGraphicFramePr>
        <p:xfrm>
          <a:off x="727695" y="1878319"/>
          <a:ext cx="4360193" cy="435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253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Vous donnez le meilleur de vous-même pour contribuer à l'atteinte des objectifs de votre structure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Lorsque vous êtes au travail, vous ne voyez pas le temps passer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604513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Vous avez plaisir à venir travailler le matin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  <a:tr h="595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Vous êtes motivé(e) par votre travail au quotidien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25628"/>
                  </a:ext>
                </a:extLst>
              </a:tr>
              <a:tr h="646423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Vous avez l'impression d'avoir à travers votre travail une influence positive sur les gens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3869"/>
                  </a:ext>
                </a:extLst>
              </a:tr>
              <a:tr h="595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Vous vous sentez reconnu(e) et valorisé(e) par les autorités publiques pour ce que vous apportez à la société civile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82465"/>
                  </a:ext>
                </a:extLst>
              </a:tr>
              <a:tr h="584529"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Votre quantité de travail vous permet d'avoir un bon équilibre de vie professionnelle / vie personnelle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96079"/>
                  </a:ext>
                </a:extLst>
              </a:tr>
            </a:tbl>
          </a:graphicData>
        </a:graphic>
      </p:graphicFrame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751DB4-EDA0-486B-93A0-C1FA844325F0}"/>
              </a:ext>
            </a:extLst>
          </p:cNvPr>
          <p:cNvCxnSpPr>
            <a:cxnSpLocks/>
          </p:cNvCxnSpPr>
          <p:nvPr/>
        </p:nvCxnSpPr>
        <p:spPr>
          <a:xfrm>
            <a:off x="6986223" y="1938369"/>
            <a:ext cx="0" cy="42952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F456BF6-83A9-4F5F-A319-36C082056DCE}"/>
              </a:ext>
            </a:extLst>
          </p:cNvPr>
          <p:cNvGrpSpPr/>
          <p:nvPr/>
        </p:nvGrpSpPr>
        <p:grpSpPr>
          <a:xfrm>
            <a:off x="10379962" y="2051556"/>
            <a:ext cx="684590" cy="369332"/>
            <a:chOff x="9120193" y="2135728"/>
            <a:chExt cx="1097533" cy="860701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E678C02-0D10-42F6-BE2A-5D174F8C4B5A}"/>
                </a:ext>
              </a:extLst>
            </p:cNvPr>
            <p:cNvSpPr/>
            <p:nvPr/>
          </p:nvSpPr>
          <p:spPr>
            <a:xfrm>
              <a:off x="9120193" y="2269851"/>
              <a:ext cx="1069604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B4B2FAA-805A-4CDF-B652-27EB7BC2B553}"/>
                </a:ext>
              </a:extLst>
            </p:cNvPr>
            <p:cNvSpPr txBox="1"/>
            <p:nvPr/>
          </p:nvSpPr>
          <p:spPr>
            <a:xfrm>
              <a:off x="9148121" y="2135728"/>
              <a:ext cx="1069605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86C0F6E-1ABD-41B4-9CB3-C14C9D8779AB}"/>
              </a:ext>
            </a:extLst>
          </p:cNvPr>
          <p:cNvGrpSpPr/>
          <p:nvPr/>
        </p:nvGrpSpPr>
        <p:grpSpPr>
          <a:xfrm>
            <a:off x="10451969" y="2699628"/>
            <a:ext cx="562141" cy="369332"/>
            <a:chOff x="8573599" y="2135728"/>
            <a:chExt cx="901223" cy="860701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0B84A61-85B1-4779-A1E3-FB87B46C3BCB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7D4779A-4361-4204-9284-BDC28D6E6FD1}"/>
                </a:ext>
              </a:extLst>
            </p:cNvPr>
            <p:cNvSpPr txBox="1"/>
            <p:nvPr/>
          </p:nvSpPr>
          <p:spPr>
            <a:xfrm>
              <a:off x="8592821" y="2135728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96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E6E027B-466A-4606-94DC-E98B324E7801}"/>
              </a:ext>
            </a:extLst>
          </p:cNvPr>
          <p:cNvGrpSpPr/>
          <p:nvPr/>
        </p:nvGrpSpPr>
        <p:grpSpPr>
          <a:xfrm>
            <a:off x="10451969" y="3275692"/>
            <a:ext cx="562141" cy="369332"/>
            <a:chOff x="8573599" y="2135728"/>
            <a:chExt cx="901223" cy="860701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F1BF796-5FA1-4114-8B19-E48DDAC0D738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AADFDE8-8D6A-41F7-8281-227EAB31146A}"/>
                </a:ext>
              </a:extLst>
            </p:cNvPr>
            <p:cNvSpPr txBox="1"/>
            <p:nvPr/>
          </p:nvSpPr>
          <p:spPr>
            <a:xfrm>
              <a:off x="8592821" y="2135728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95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88A49792-A9F6-46C1-AD42-1E348090AEB8}"/>
              </a:ext>
            </a:extLst>
          </p:cNvPr>
          <p:cNvGrpSpPr/>
          <p:nvPr/>
        </p:nvGrpSpPr>
        <p:grpSpPr>
          <a:xfrm>
            <a:off x="10451969" y="3897054"/>
            <a:ext cx="562141" cy="369332"/>
            <a:chOff x="8573599" y="2135728"/>
            <a:chExt cx="901223" cy="860701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D1050470-B226-4CF1-B514-9E8FE435D609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2141804-9E68-4CCA-8DD1-3964E5146AB6}"/>
                </a:ext>
              </a:extLst>
            </p:cNvPr>
            <p:cNvSpPr txBox="1"/>
            <p:nvPr/>
          </p:nvSpPr>
          <p:spPr>
            <a:xfrm>
              <a:off x="8592821" y="2135728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93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40C8D31-6BE2-4001-B2CD-1B307AB18FAF}"/>
              </a:ext>
            </a:extLst>
          </p:cNvPr>
          <p:cNvGrpSpPr/>
          <p:nvPr/>
        </p:nvGrpSpPr>
        <p:grpSpPr>
          <a:xfrm>
            <a:off x="10451969" y="4499828"/>
            <a:ext cx="562141" cy="369332"/>
            <a:chOff x="8573599" y="2135728"/>
            <a:chExt cx="901223" cy="86070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FF18754-0691-4E57-A9CA-CA64F91239BA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48DB4CD-313A-437E-88BA-9705F92AFBD3}"/>
                </a:ext>
              </a:extLst>
            </p:cNvPr>
            <p:cNvSpPr txBox="1"/>
            <p:nvPr/>
          </p:nvSpPr>
          <p:spPr>
            <a:xfrm>
              <a:off x="8592821" y="2135728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87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93B17F4-12D3-427E-ADD9-CF271FE61867}"/>
              </a:ext>
            </a:extLst>
          </p:cNvPr>
          <p:cNvGrpSpPr/>
          <p:nvPr/>
        </p:nvGrpSpPr>
        <p:grpSpPr>
          <a:xfrm>
            <a:off x="10451969" y="5158362"/>
            <a:ext cx="562141" cy="369332"/>
            <a:chOff x="8573599" y="2131569"/>
            <a:chExt cx="901223" cy="86070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77BA5450-CD14-4E7A-8B34-512CCEA0ED66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7E5D155-D414-4422-AF5D-75DABB0772CD}"/>
                </a:ext>
              </a:extLst>
            </p:cNvPr>
            <p:cNvSpPr txBox="1"/>
            <p:nvPr/>
          </p:nvSpPr>
          <p:spPr>
            <a:xfrm>
              <a:off x="8592821" y="2131569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48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01DBD05-152B-4DC7-8D50-9750C3E9DFB4}"/>
              </a:ext>
            </a:extLst>
          </p:cNvPr>
          <p:cNvGrpSpPr/>
          <p:nvPr/>
        </p:nvGrpSpPr>
        <p:grpSpPr>
          <a:xfrm>
            <a:off x="10451969" y="5723964"/>
            <a:ext cx="562141" cy="369332"/>
            <a:chOff x="8573599" y="2135728"/>
            <a:chExt cx="901223" cy="860701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2C23E42-8A21-4889-847A-C06E6639ED07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618D8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AD5FBF7-57B5-45F7-9C0B-BEE0F6EEF3BF}"/>
                </a:ext>
              </a:extLst>
            </p:cNvPr>
            <p:cNvSpPr txBox="1"/>
            <p:nvPr/>
          </p:nvSpPr>
          <p:spPr>
            <a:xfrm>
              <a:off x="8592821" y="2135728"/>
              <a:ext cx="882001" cy="86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e 36">
            <a:extLst>
              <a:ext uri="{FF2B5EF4-FFF2-40B4-BE49-F238E27FC236}">
                <a16:creationId xmlns:a16="http://schemas.microsoft.com/office/drawing/2014/main" id="{5C9565D0-8DD2-409B-8462-9E5418192076}"/>
              </a:ext>
            </a:extLst>
          </p:cNvPr>
          <p:cNvGrpSpPr/>
          <p:nvPr/>
        </p:nvGrpSpPr>
        <p:grpSpPr>
          <a:xfrm>
            <a:off x="4079776" y="1589702"/>
            <a:ext cx="5549637" cy="277421"/>
            <a:chOff x="2210124" y="5571378"/>
            <a:chExt cx="5549637" cy="27742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5ED6E4-CC81-41BC-87B1-FF5BDAA52DAF}"/>
                </a:ext>
              </a:extLst>
            </p:cNvPr>
            <p:cNvSpPr/>
            <p:nvPr/>
          </p:nvSpPr>
          <p:spPr>
            <a:xfrm>
              <a:off x="2440872" y="5583359"/>
              <a:ext cx="164648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 du tout d’accord</a:t>
              </a: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36AA335-C4AD-40E3-B467-63FD630237CE}"/>
                </a:ext>
              </a:extLst>
            </p:cNvPr>
            <p:cNvSpPr/>
            <p:nvPr/>
          </p:nvSpPr>
          <p:spPr>
            <a:xfrm>
              <a:off x="3885577" y="5591905"/>
              <a:ext cx="1803635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Plutôt pas d’accord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31AEF30-73CE-439E-94DD-60B2C8607075}"/>
                </a:ext>
              </a:extLst>
            </p:cNvPr>
            <p:cNvSpPr/>
            <p:nvPr/>
          </p:nvSpPr>
          <p:spPr>
            <a:xfrm>
              <a:off x="5294811" y="5591905"/>
              <a:ext cx="1456838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Plutôt d’accord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02CCDDA-21A7-49CD-B3EF-0343A5F48D06}"/>
                </a:ext>
              </a:extLst>
            </p:cNvPr>
            <p:cNvSpPr/>
            <p:nvPr/>
          </p:nvSpPr>
          <p:spPr>
            <a:xfrm>
              <a:off x="6418847" y="5600294"/>
              <a:ext cx="132614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Tout à fait d’accord</a:t>
              </a:r>
              <a:endPara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9" name="Groupe 42">
              <a:extLst>
                <a:ext uri="{FF2B5EF4-FFF2-40B4-BE49-F238E27FC236}">
                  <a16:creationId xmlns:a16="http://schemas.microsoft.com/office/drawing/2014/main" id="{10FD8AF4-F2F8-47E4-86C7-6D140C1DE6FC}"/>
                </a:ext>
              </a:extLst>
            </p:cNvPr>
            <p:cNvGrpSpPr/>
            <p:nvPr/>
          </p:nvGrpSpPr>
          <p:grpSpPr>
            <a:xfrm>
              <a:off x="2210124" y="5571378"/>
              <a:ext cx="5549637" cy="277421"/>
              <a:chOff x="2210124" y="5571378"/>
              <a:chExt cx="5549637" cy="27742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87EDDA-9EB3-488C-8740-209446167143}"/>
                  </a:ext>
                </a:extLst>
              </p:cNvPr>
              <p:cNvSpPr/>
              <p:nvPr/>
            </p:nvSpPr>
            <p:spPr>
              <a:xfrm>
                <a:off x="3784745" y="5647482"/>
                <a:ext cx="136906" cy="118961"/>
              </a:xfrm>
              <a:prstGeom prst="rect">
                <a:avLst/>
              </a:prstGeom>
              <a:solidFill>
                <a:srgbClr val="F8CB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494C98E-8706-4CBB-9301-E2D195F7EDB8}"/>
                  </a:ext>
                </a:extLst>
              </p:cNvPr>
              <p:cNvSpPr/>
              <p:nvPr/>
            </p:nvSpPr>
            <p:spPr>
              <a:xfrm>
                <a:off x="5170609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890D815-FFD3-427E-9AD2-B7AFDAA4D8A3}"/>
                  </a:ext>
                </a:extLst>
              </p:cNvPr>
              <p:cNvSpPr/>
              <p:nvPr/>
            </p:nvSpPr>
            <p:spPr>
              <a:xfrm>
                <a:off x="23660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C81FD7-8A09-44C6-9806-84F0F884BFD3}"/>
                  </a:ext>
                </a:extLst>
              </p:cNvPr>
              <p:cNvSpPr/>
              <p:nvPr/>
            </p:nvSpPr>
            <p:spPr>
              <a:xfrm>
                <a:off x="6346839" y="5655871"/>
                <a:ext cx="124460" cy="118961"/>
              </a:xfrm>
              <a:prstGeom prst="rect">
                <a:avLst/>
              </a:prstGeom>
              <a:solidFill>
                <a:srgbClr val="0089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74" name="Rectangle à coins arrondis 24">
                <a:extLst>
                  <a:ext uri="{FF2B5EF4-FFF2-40B4-BE49-F238E27FC236}">
                    <a16:creationId xmlns:a16="http://schemas.microsoft.com/office/drawing/2014/main" id="{CDB22D62-AF90-468F-AB48-5746C18C02B7}"/>
                  </a:ext>
                </a:extLst>
              </p:cNvPr>
              <p:cNvSpPr/>
              <p:nvPr/>
            </p:nvSpPr>
            <p:spPr>
              <a:xfrm>
                <a:off x="2210124" y="5571378"/>
                <a:ext cx="5549637" cy="277421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BBE5AE66-9702-4206-B536-5CC793500EA6}"/>
              </a:ext>
            </a:extLst>
          </p:cNvPr>
          <p:cNvSpPr txBox="1"/>
          <p:nvPr/>
        </p:nvSpPr>
        <p:spPr>
          <a:xfrm>
            <a:off x="9728967" y="1450231"/>
            <a:ext cx="15020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d’accord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(tout à fait + plutôt)</a:t>
            </a:r>
          </a:p>
        </p:txBody>
      </p:sp>
    </p:spTree>
    <p:extLst>
      <p:ext uri="{BB962C8B-B14F-4D97-AF65-F5344CB8AC3E}">
        <p14:creationId xmlns:p14="http://schemas.microsoft.com/office/powerpoint/2010/main" val="2375113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Ce qui explique que deux tiers seulement recommandent de venir travailler dans ce secteur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Q24. Recommanderiez-vous à d’autres personnes de venir travailler dans votre secteur d’activité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050E4546-EEEE-4D55-9293-C38C1C86543A}"/>
              </a:ext>
            </a:extLst>
          </p:cNvPr>
          <p:cNvGrpSpPr/>
          <p:nvPr/>
        </p:nvGrpSpPr>
        <p:grpSpPr>
          <a:xfrm>
            <a:off x="2473263" y="2056776"/>
            <a:ext cx="7832386" cy="4900616"/>
            <a:chOff x="1297078" y="2460382"/>
            <a:chExt cx="6841131" cy="4238574"/>
          </a:xfrm>
        </p:grpSpPr>
        <p:graphicFrame>
          <p:nvGraphicFramePr>
            <p:cNvPr id="6" name="Graphique 4">
              <a:extLst>
                <a:ext uri="{FF2B5EF4-FFF2-40B4-BE49-F238E27FC236}">
                  <a16:creationId xmlns:a16="http://schemas.microsoft.com/office/drawing/2014/main" id="{CBADBEF0-0B2E-4460-B177-228D53F1E5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312292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492170F-B2B1-428F-9D00-30C3A6A72BB3}"/>
                </a:ext>
              </a:extLst>
            </p:cNvPr>
            <p:cNvGrpSpPr/>
            <p:nvPr/>
          </p:nvGrpSpPr>
          <p:grpSpPr>
            <a:xfrm>
              <a:off x="3362868" y="3805492"/>
              <a:ext cx="2715062" cy="2021540"/>
              <a:chOff x="2812222" y="2018782"/>
              <a:chExt cx="1483743" cy="1104743"/>
            </a:xfrm>
          </p:grpSpPr>
          <p:grpSp>
            <p:nvGrpSpPr>
              <p:cNvPr id="8" name="Groupe 112">
                <a:extLst>
                  <a:ext uri="{FF2B5EF4-FFF2-40B4-BE49-F238E27FC236}">
                    <a16:creationId xmlns:a16="http://schemas.microsoft.com/office/drawing/2014/main" id="{896CA0DA-024A-40BB-A950-A3F2C0C10176}"/>
                  </a:ext>
                </a:extLst>
              </p:cNvPr>
              <p:cNvGrpSpPr/>
              <p:nvPr/>
            </p:nvGrpSpPr>
            <p:grpSpPr>
              <a:xfrm>
                <a:off x="3140093" y="2018782"/>
                <a:ext cx="828000" cy="841048"/>
                <a:chOff x="-1335861" y="2907309"/>
                <a:chExt cx="1223999" cy="1243289"/>
              </a:xfrm>
            </p:grpSpPr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780CAEAE-344F-4DAF-B959-508DFC9A654A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284A1C27-8151-44BE-9EE7-0E668A4E47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7" y="2907309"/>
                  <a:ext cx="1201359" cy="1243289"/>
                </a:xfrm>
                <a:prstGeom prst="arc">
                  <a:avLst>
                    <a:gd name="adj1" fmla="val 10615767"/>
                    <a:gd name="adj2" fmla="val 17748482"/>
                  </a:avLst>
                </a:prstGeom>
                <a:noFill/>
                <a:ln w="127000" cap="rnd">
                  <a:solidFill>
                    <a:srgbClr val="00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64C309-3721-4236-887E-4AD17B854C01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64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6DCF32-58F5-4CF1-BA96-0E89328AAB78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E0DAAA-405C-4DB8-ADA6-33F0101B8320}"/>
                  </a:ext>
                </a:extLst>
              </p:cNvPr>
              <p:cNvSpPr/>
              <p:nvPr/>
            </p:nvSpPr>
            <p:spPr>
              <a:xfrm>
                <a:off x="2824247" y="2497990"/>
                <a:ext cx="1413174" cy="625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000" b="1" cap="all" dirty="0">
                    <a:solidFill>
                      <a:srgbClr val="006666"/>
                    </a:solidFill>
                  </a:rPr>
                  <a:t>Recommanderaient à d’autres personnes de venir travailler dans leur secteur d’activité </a:t>
                </a:r>
                <a:endParaRPr kumimoji="0" lang="fr-FR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94951F95-1246-4ECF-BD0B-99BD15A83BEB}"/>
              </a:ext>
            </a:extLst>
          </p:cNvPr>
          <p:cNvSpPr txBox="1"/>
          <p:nvPr/>
        </p:nvSpPr>
        <p:spPr>
          <a:xfrm>
            <a:off x="2793676" y="3588214"/>
            <a:ext cx="172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srgbClr val="008080"/>
                </a:solidFill>
              </a:rPr>
              <a:t>Oui, tout à fait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7CAC85-083A-4BCF-93E4-4916C85CB7BB}"/>
              </a:ext>
            </a:extLst>
          </p:cNvPr>
          <p:cNvSpPr txBox="1"/>
          <p:nvPr/>
        </p:nvSpPr>
        <p:spPr>
          <a:xfrm>
            <a:off x="5000569" y="2133678"/>
            <a:ext cx="13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Oui, plutôt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71811A-A2B1-4BF6-9308-84E8A74C32C9}"/>
              </a:ext>
            </a:extLst>
          </p:cNvPr>
          <p:cNvSpPr txBox="1"/>
          <p:nvPr/>
        </p:nvSpPr>
        <p:spPr>
          <a:xfrm>
            <a:off x="8157585" y="3212976"/>
            <a:ext cx="182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Non, plutôt pas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205A89-6BF5-4731-AE8D-71CA9BCCB1B3}"/>
              </a:ext>
            </a:extLst>
          </p:cNvPr>
          <p:cNvSpPr txBox="1"/>
          <p:nvPr/>
        </p:nvSpPr>
        <p:spPr>
          <a:xfrm>
            <a:off x="8408325" y="4131579"/>
            <a:ext cx="195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C00000"/>
                </a:solidFill>
              </a:rPr>
              <a:t>Non, pas du tout</a:t>
            </a:r>
          </a:p>
        </p:txBody>
      </p:sp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FD40D3-2F38-4423-B8BE-C959ECE7F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09" y="1900552"/>
            <a:ext cx="1528763" cy="15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Pour autant, plus de 9 dirigeants sur 10 disent éprouver une grande fierté de travailler dans ce secteur, la moitié en est même très fière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36869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Q23. Aujourd’hui diriez-vous que vous êtes fier(e) de travailler dans votre secteur d’activité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59C34EA6-C1BA-4A5F-9CDB-0229F91A1FB5}"/>
              </a:ext>
            </a:extLst>
          </p:cNvPr>
          <p:cNvGrpSpPr/>
          <p:nvPr/>
        </p:nvGrpSpPr>
        <p:grpSpPr>
          <a:xfrm>
            <a:off x="2113223" y="1844824"/>
            <a:ext cx="7832386" cy="4900616"/>
            <a:chOff x="1297078" y="2460382"/>
            <a:chExt cx="6841131" cy="4238574"/>
          </a:xfrm>
        </p:grpSpPr>
        <p:graphicFrame>
          <p:nvGraphicFramePr>
            <p:cNvPr id="23" name="Graphique 4">
              <a:extLst>
                <a:ext uri="{FF2B5EF4-FFF2-40B4-BE49-F238E27FC236}">
                  <a16:creationId xmlns:a16="http://schemas.microsoft.com/office/drawing/2014/main" id="{A1A88AA1-B80F-4FC7-85CC-E150941C21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1523142"/>
                </p:ext>
              </p:extLst>
            </p:nvPr>
          </p:nvGraphicFramePr>
          <p:xfrm>
            <a:off x="1297078" y="2460382"/>
            <a:ext cx="6841131" cy="4238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75B5FE2-2A9F-4D69-8AFC-D26109C47EE5}"/>
                </a:ext>
              </a:extLst>
            </p:cNvPr>
            <p:cNvGrpSpPr/>
            <p:nvPr/>
          </p:nvGrpSpPr>
          <p:grpSpPr>
            <a:xfrm>
              <a:off x="3246814" y="3805496"/>
              <a:ext cx="2831113" cy="1700893"/>
              <a:chOff x="2748801" y="2018781"/>
              <a:chExt cx="1547164" cy="929513"/>
            </a:xfrm>
          </p:grpSpPr>
          <p:grpSp>
            <p:nvGrpSpPr>
              <p:cNvPr id="26" name="Groupe 112">
                <a:extLst>
                  <a:ext uri="{FF2B5EF4-FFF2-40B4-BE49-F238E27FC236}">
                    <a16:creationId xmlns:a16="http://schemas.microsoft.com/office/drawing/2014/main" id="{F617E02E-ECE6-4416-9578-D9598B9EC41C}"/>
                  </a:ext>
                </a:extLst>
              </p:cNvPr>
              <p:cNvGrpSpPr/>
              <p:nvPr/>
            </p:nvGrpSpPr>
            <p:grpSpPr>
              <a:xfrm>
                <a:off x="3140093" y="2018781"/>
                <a:ext cx="832270" cy="841049"/>
                <a:chOff x="-1335861" y="2907309"/>
                <a:chExt cx="1230311" cy="1243291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2F457AEE-BF18-4027-86EC-EDBA7075211F}"/>
                    </a:ext>
                  </a:extLst>
                </p:cNvPr>
                <p:cNvSpPr/>
                <p:nvPr/>
              </p:nvSpPr>
              <p:spPr>
                <a:xfrm>
                  <a:off x="-1335861" y="2907309"/>
                  <a:ext cx="1223999" cy="1224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3A9363DC-98CD-4889-B916-8FEEF0482F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329548" y="2949242"/>
                  <a:ext cx="1223998" cy="1201358"/>
                </a:xfrm>
                <a:prstGeom prst="arc">
                  <a:avLst>
                    <a:gd name="adj1" fmla="val 10615767"/>
                    <a:gd name="adj2" fmla="val 20502878"/>
                  </a:avLst>
                </a:prstGeom>
                <a:noFill/>
                <a:ln w="127000" cap="rnd">
                  <a:solidFill>
                    <a:srgbClr val="00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98FF8-6E64-485E-AF64-A1B442432075}"/>
                  </a:ext>
                </a:extLst>
              </p:cNvPr>
              <p:cNvSpPr/>
              <p:nvPr/>
            </p:nvSpPr>
            <p:spPr>
              <a:xfrm>
                <a:off x="3187760" y="2166890"/>
                <a:ext cx="797943" cy="27400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93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6B1545-242B-4ECB-88B2-D927438E72DB}"/>
                  </a:ext>
                </a:extLst>
              </p:cNvPr>
              <p:cNvSpPr/>
              <p:nvPr/>
            </p:nvSpPr>
            <p:spPr>
              <a:xfrm>
                <a:off x="2812222" y="2446596"/>
                <a:ext cx="1483743" cy="4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C146C0-BE5A-4297-B7BA-31FD5B539855}"/>
                  </a:ext>
                </a:extLst>
              </p:cNvPr>
              <p:cNvSpPr/>
              <p:nvPr/>
            </p:nvSpPr>
            <p:spPr>
              <a:xfrm>
                <a:off x="2748801" y="2468232"/>
                <a:ext cx="1546701" cy="480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000" b="1" cap="all" dirty="0">
                    <a:solidFill>
                      <a:srgbClr val="006666"/>
                    </a:solidFill>
                    <a:latin typeface="Calibri" panose="020F0502020204030204"/>
                  </a:rPr>
                  <a:t>Considèrent être fier(e) de travailler dans leur secteur d’activité </a:t>
                </a:r>
              </a:p>
            </p:txBody>
          </p:sp>
        </p:grp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431AD566-6187-4734-9B07-365BDB920ADC}"/>
              </a:ext>
            </a:extLst>
          </p:cNvPr>
          <p:cNvSpPr txBox="1"/>
          <p:nvPr/>
        </p:nvSpPr>
        <p:spPr>
          <a:xfrm>
            <a:off x="2495600" y="2970388"/>
            <a:ext cx="172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srgbClr val="008080"/>
                </a:solidFill>
              </a:rPr>
              <a:t>Oui, tout à fait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F8837A-2295-4F47-94EE-1D000FA9FB13}"/>
              </a:ext>
            </a:extLst>
          </p:cNvPr>
          <p:cNvSpPr txBox="1"/>
          <p:nvPr/>
        </p:nvSpPr>
        <p:spPr>
          <a:xfrm>
            <a:off x="7374457" y="2539328"/>
            <a:ext cx="13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51C3B5"/>
                </a:solidFill>
              </a:rPr>
              <a:t>Oui, plutôt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587E6F5-BA60-42DE-8E61-C22EE8741B12}"/>
              </a:ext>
            </a:extLst>
          </p:cNvPr>
          <p:cNvSpPr txBox="1"/>
          <p:nvPr/>
        </p:nvSpPr>
        <p:spPr>
          <a:xfrm>
            <a:off x="8040216" y="3875825"/>
            <a:ext cx="182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000" b="1" dirty="0">
                <a:solidFill>
                  <a:srgbClr val="ED7D31"/>
                </a:solidFill>
              </a:rPr>
              <a:t>Non, plutôt pas</a:t>
            </a:r>
          </a:p>
        </p:txBody>
      </p:sp>
    </p:spTree>
    <p:extLst>
      <p:ext uri="{BB962C8B-B14F-4D97-AF65-F5344CB8AC3E}">
        <p14:creationId xmlns:p14="http://schemas.microsoft.com/office/powerpoint/2010/main" val="27278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Le sentiment d’utilité et la préoccupation du bien-être des salariés sont les éléments qui différencient le plus les dirigeants d’une structure de l’ESS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792629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tabLst>
                <a:tab pos="444500" algn="l"/>
              </a:tabLst>
              <a:defRPr/>
            </a:pPr>
            <a:r>
              <a:rPr lang="fr-FR" dirty="0"/>
              <a:t>Q30. En quoi le fait de diriger une structure de l’Economie Sociale et Solidaire vous différencie d’un autre directeur ?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pic>
        <p:nvPicPr>
          <p:cNvPr id="13" name="Image 12" descr="Une image contenant jouet&#10;&#10;Description générée automatiquement">
            <a:extLst>
              <a:ext uri="{FF2B5EF4-FFF2-40B4-BE49-F238E27FC236}">
                <a16:creationId xmlns:a16="http://schemas.microsoft.com/office/drawing/2014/main" id="{0174AB77-9095-4709-8964-09E3AE0DE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36" y="186059"/>
            <a:ext cx="1193912" cy="13335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FDCC91-3594-42E5-A2AD-FEF43637BCE4}"/>
              </a:ext>
            </a:extLst>
          </p:cNvPr>
          <p:cNvSpPr/>
          <p:nvPr/>
        </p:nvSpPr>
        <p:spPr bwMode="auto">
          <a:xfrm>
            <a:off x="1271923" y="1756536"/>
            <a:ext cx="9072549" cy="44087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au 33">
            <a:extLst>
              <a:ext uri="{FF2B5EF4-FFF2-40B4-BE49-F238E27FC236}">
                <a16:creationId xmlns:a16="http://schemas.microsoft.com/office/drawing/2014/main" id="{81D093D0-A2D1-4F67-8A86-7254C075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74927"/>
              </p:ext>
            </p:extLst>
          </p:nvPr>
        </p:nvGraphicFramePr>
        <p:xfrm>
          <a:off x="1458846" y="1862244"/>
          <a:ext cx="3845066" cy="418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89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sentiment d'utilité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04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préoccupation du bien-être des salariés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travail pour l'intérêt collectif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652303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L'attention portée à l'impact sociétal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place de la gouvernance associative dans la gestion quotidienne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705891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</a:tbl>
          </a:graphicData>
        </a:graphic>
      </p:graphicFrame>
      <p:graphicFrame>
        <p:nvGraphicFramePr>
          <p:cNvPr id="11" name="Object 59">
            <a:extLst>
              <a:ext uri="{FF2B5EF4-FFF2-40B4-BE49-F238E27FC236}">
                <a16:creationId xmlns:a16="http://schemas.microsoft.com/office/drawing/2014/main" id="{EC106974-34CD-4D0D-836E-3B944F61A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79667"/>
              </p:ext>
            </p:extLst>
          </p:nvPr>
        </p:nvGraphicFramePr>
        <p:xfrm>
          <a:off x="5375921" y="1756536"/>
          <a:ext cx="4709162" cy="440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C9C072A-CA0D-4B6F-93B2-2F5BAE3C39F2}"/>
              </a:ext>
            </a:extLst>
          </p:cNvPr>
          <p:cNvCxnSpPr>
            <a:cxnSpLocks/>
          </p:cNvCxnSpPr>
          <p:nvPr/>
        </p:nvCxnSpPr>
        <p:spPr>
          <a:xfrm>
            <a:off x="1487488" y="3284984"/>
            <a:ext cx="87129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55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Le travail dans une structure à but non lucratif est davantage choisi pour la quête de sens que par opportunisme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10080661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Q13. Diriez-vous que vous avez choisi de travailler dans une structure à but non lucratif :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1D77B2-980B-4559-AEEF-6B454DF7FB5E}"/>
              </a:ext>
            </a:extLst>
          </p:cNvPr>
          <p:cNvSpPr/>
          <p:nvPr/>
        </p:nvSpPr>
        <p:spPr>
          <a:xfrm>
            <a:off x="942303" y="4711144"/>
            <a:ext cx="10482289" cy="878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EE0EFF6-702E-4FF5-9158-333468392ECB}"/>
              </a:ext>
            </a:extLst>
          </p:cNvPr>
          <p:cNvSpPr/>
          <p:nvPr/>
        </p:nvSpPr>
        <p:spPr>
          <a:xfrm>
            <a:off x="924931" y="2492896"/>
            <a:ext cx="10482289" cy="878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36">
            <a:extLst>
              <a:ext uri="{FF2B5EF4-FFF2-40B4-BE49-F238E27FC236}">
                <a16:creationId xmlns:a16="http://schemas.microsoft.com/office/drawing/2014/main" id="{585DD833-EAEC-4694-97C6-553FCC0E4570}"/>
              </a:ext>
            </a:extLst>
          </p:cNvPr>
          <p:cNvGrpSpPr/>
          <p:nvPr/>
        </p:nvGrpSpPr>
        <p:grpSpPr>
          <a:xfrm>
            <a:off x="3205591" y="1972275"/>
            <a:ext cx="5549637" cy="277421"/>
            <a:chOff x="2210124" y="5571378"/>
            <a:chExt cx="5549637" cy="2774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F55038-B63D-4EAB-A6C2-9B552AA339C9}"/>
                </a:ext>
              </a:extLst>
            </p:cNvPr>
            <p:cNvSpPr/>
            <p:nvPr/>
          </p:nvSpPr>
          <p:spPr>
            <a:xfrm>
              <a:off x="2440872" y="5583359"/>
              <a:ext cx="164648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 du tout d’accord</a:t>
              </a: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C104D3-9847-4E10-AF8B-3184EEA06C6C}"/>
                </a:ext>
              </a:extLst>
            </p:cNvPr>
            <p:cNvSpPr/>
            <p:nvPr/>
          </p:nvSpPr>
          <p:spPr>
            <a:xfrm>
              <a:off x="3885577" y="5591905"/>
              <a:ext cx="1803635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Plutôt pas d’accord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7FF7F1-8A72-42A9-B194-16C963BA1E47}"/>
                </a:ext>
              </a:extLst>
            </p:cNvPr>
            <p:cNvSpPr/>
            <p:nvPr/>
          </p:nvSpPr>
          <p:spPr>
            <a:xfrm>
              <a:off x="5294811" y="5591905"/>
              <a:ext cx="1456838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Plutôt d’accord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42D86C-9343-42FF-9B2E-0FF212523997}"/>
                </a:ext>
              </a:extLst>
            </p:cNvPr>
            <p:cNvSpPr/>
            <p:nvPr/>
          </p:nvSpPr>
          <p:spPr>
            <a:xfrm>
              <a:off x="6418847" y="5600294"/>
              <a:ext cx="1326141" cy="23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Tout à fait d’accord</a:t>
              </a:r>
              <a:endPara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" name="Groupe 42">
              <a:extLst>
                <a:ext uri="{FF2B5EF4-FFF2-40B4-BE49-F238E27FC236}">
                  <a16:creationId xmlns:a16="http://schemas.microsoft.com/office/drawing/2014/main" id="{897858AB-BB8D-48A2-9FBC-44D4F53DB4A1}"/>
                </a:ext>
              </a:extLst>
            </p:cNvPr>
            <p:cNvGrpSpPr/>
            <p:nvPr/>
          </p:nvGrpSpPr>
          <p:grpSpPr>
            <a:xfrm>
              <a:off x="2210124" y="5571378"/>
              <a:ext cx="5549637" cy="277421"/>
              <a:chOff x="2210124" y="5571378"/>
              <a:chExt cx="5549637" cy="2774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BD5F79-327A-4F8B-BDAB-5778234747B2}"/>
                  </a:ext>
                </a:extLst>
              </p:cNvPr>
              <p:cNvSpPr/>
              <p:nvPr/>
            </p:nvSpPr>
            <p:spPr>
              <a:xfrm>
                <a:off x="3784745" y="5647482"/>
                <a:ext cx="136906" cy="118961"/>
              </a:xfrm>
              <a:prstGeom prst="rect">
                <a:avLst/>
              </a:prstGeom>
              <a:solidFill>
                <a:srgbClr val="F8CB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465DB1-F964-4A0B-A005-BFB36C5FDCA0}"/>
                  </a:ext>
                </a:extLst>
              </p:cNvPr>
              <p:cNvSpPr/>
              <p:nvPr/>
            </p:nvSpPr>
            <p:spPr>
              <a:xfrm>
                <a:off x="5170609" y="5655870"/>
                <a:ext cx="136906" cy="118961"/>
              </a:xfrm>
              <a:prstGeom prst="rect">
                <a:avLst/>
              </a:prstGeom>
              <a:solidFill>
                <a:srgbClr val="55CB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CB0846-9E7D-4346-8A94-15F260D46BB0}"/>
                  </a:ext>
                </a:extLst>
              </p:cNvPr>
              <p:cNvSpPr/>
              <p:nvPr/>
            </p:nvSpPr>
            <p:spPr>
              <a:xfrm>
                <a:off x="2366026" y="5647325"/>
                <a:ext cx="136906" cy="118961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0EE2B9-9D14-43CB-A913-B3FD393D213B}"/>
                  </a:ext>
                </a:extLst>
              </p:cNvPr>
              <p:cNvSpPr/>
              <p:nvPr/>
            </p:nvSpPr>
            <p:spPr>
              <a:xfrm>
                <a:off x="6346839" y="5655871"/>
                <a:ext cx="124460" cy="118961"/>
              </a:xfrm>
              <a:prstGeom prst="rect">
                <a:avLst/>
              </a:prstGeom>
              <a:solidFill>
                <a:srgbClr val="0089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7" name="Rectangle à coins arrondis 24">
                <a:extLst>
                  <a:ext uri="{FF2B5EF4-FFF2-40B4-BE49-F238E27FC236}">
                    <a16:creationId xmlns:a16="http://schemas.microsoft.com/office/drawing/2014/main" id="{CD59C400-E0CE-44B8-A5F2-3AB4BA2C1299}"/>
                  </a:ext>
                </a:extLst>
              </p:cNvPr>
              <p:cNvSpPr/>
              <p:nvPr/>
            </p:nvSpPr>
            <p:spPr>
              <a:xfrm>
                <a:off x="2210124" y="5571378"/>
                <a:ext cx="5549637" cy="277421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uLnTx/>
                  <a:uFillTx/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3DE10315-8162-46B4-AF5E-2AD36F93E08E}"/>
              </a:ext>
            </a:extLst>
          </p:cNvPr>
          <p:cNvSpPr txBox="1"/>
          <p:nvPr/>
        </p:nvSpPr>
        <p:spPr>
          <a:xfrm>
            <a:off x="9087444" y="1848385"/>
            <a:ext cx="15020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d’accord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(tout à fait + plutôt)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8AB8A2CF-61AC-4AFE-9D38-834263583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283513"/>
              </p:ext>
            </p:extLst>
          </p:nvPr>
        </p:nvGraphicFramePr>
        <p:xfrm>
          <a:off x="3034347" y="2321616"/>
          <a:ext cx="6662053" cy="348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Tableau 33">
            <a:extLst>
              <a:ext uri="{FF2B5EF4-FFF2-40B4-BE49-F238E27FC236}">
                <a16:creationId xmlns:a16="http://schemas.microsoft.com/office/drawing/2014/main" id="{8E2F0A65-84B3-46C9-8A85-B0301397B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67532"/>
              </p:ext>
            </p:extLst>
          </p:nvPr>
        </p:nvGraphicFramePr>
        <p:xfrm>
          <a:off x="1127911" y="2276872"/>
          <a:ext cx="3095881" cy="336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42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Pour donner du sens à votre travail en assurant un service d’utilité publique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Parce que le mode de gouvernance </a:t>
                      </a:r>
                    </a:p>
                    <a:p>
                      <a:pPr algn="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 correspond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36849"/>
                  </a:ext>
                </a:extLst>
              </a:tr>
              <a:tr h="108116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Parce qu’une opportunité professionnelle s’est présentée à vous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45493"/>
                  </a:ext>
                </a:extLst>
              </a:tr>
            </a:tbl>
          </a:graphicData>
        </a:graphic>
      </p:graphicFrame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4C191F-81E6-444B-954B-2B3BC5A1D916}"/>
              </a:ext>
            </a:extLst>
          </p:cNvPr>
          <p:cNvGrpSpPr/>
          <p:nvPr/>
        </p:nvGrpSpPr>
        <p:grpSpPr>
          <a:xfrm>
            <a:off x="9535016" y="2708920"/>
            <a:ext cx="593432" cy="467708"/>
            <a:chOff x="8550935" y="2269851"/>
            <a:chExt cx="951389" cy="65434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1949A93-D9E2-4FDC-B444-4BB810AF1359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B0935BE-D9F7-4B50-9341-646EE7521255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93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FABFD9C-0A8B-49CE-88B9-75CC10F47BAC}"/>
              </a:ext>
            </a:extLst>
          </p:cNvPr>
          <p:cNvGrpSpPr/>
          <p:nvPr/>
        </p:nvGrpSpPr>
        <p:grpSpPr>
          <a:xfrm>
            <a:off x="9246984" y="3789040"/>
            <a:ext cx="593432" cy="467708"/>
            <a:chOff x="8550935" y="2269851"/>
            <a:chExt cx="951389" cy="654344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6B5D841-79A5-44F1-9199-0903854A613C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A95F2E4-24C7-4434-814A-B9C26B4E4715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39F86E4-E26F-4957-AB6B-2106BF90D6A2}"/>
              </a:ext>
            </a:extLst>
          </p:cNvPr>
          <p:cNvGrpSpPr/>
          <p:nvPr/>
        </p:nvGrpSpPr>
        <p:grpSpPr>
          <a:xfrm>
            <a:off x="8544272" y="4905508"/>
            <a:ext cx="593432" cy="467708"/>
            <a:chOff x="8550935" y="2269851"/>
            <a:chExt cx="951389" cy="654344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BD43D1EC-C628-45E2-A031-C87C81CBC8BA}"/>
                </a:ext>
              </a:extLst>
            </p:cNvPr>
            <p:cNvSpPr/>
            <p:nvPr/>
          </p:nvSpPr>
          <p:spPr>
            <a:xfrm>
              <a:off x="8573599" y="2269851"/>
              <a:ext cx="873108" cy="654344"/>
            </a:xfrm>
            <a:prstGeom prst="ellipse">
              <a:avLst/>
            </a:prstGeom>
            <a:solidFill>
              <a:srgbClr val="0E7A8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5084CCD-A0EB-43D6-A553-22B777013358}"/>
                </a:ext>
              </a:extLst>
            </p:cNvPr>
            <p:cNvSpPr txBox="1"/>
            <p:nvPr/>
          </p:nvSpPr>
          <p:spPr>
            <a:xfrm>
              <a:off x="8550935" y="2314150"/>
              <a:ext cx="951389" cy="55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42B904C-F10F-4F34-8FD7-F5ACCB50EB88}"/>
              </a:ext>
            </a:extLst>
          </p:cNvPr>
          <p:cNvCxnSpPr>
            <a:cxnSpLocks/>
          </p:cNvCxnSpPr>
          <p:nvPr/>
        </p:nvCxnSpPr>
        <p:spPr>
          <a:xfrm>
            <a:off x="5716062" y="2492896"/>
            <a:ext cx="0" cy="30243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09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…la formation et la rémunération des dirigeants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E8B2B4D-B3A9-4A2D-9CBC-137CA75F9301}"/>
              </a:ext>
            </a:extLst>
          </p:cNvPr>
          <p:cNvGrpSpPr/>
          <p:nvPr/>
        </p:nvGrpSpPr>
        <p:grpSpPr>
          <a:xfrm>
            <a:off x="335360" y="433283"/>
            <a:ext cx="3201922" cy="2962775"/>
            <a:chOff x="479376" y="2636912"/>
            <a:chExt cx="3201922" cy="2962775"/>
          </a:xfrm>
        </p:grpSpPr>
        <p:pic>
          <p:nvPicPr>
            <p:cNvPr id="5" name="Image 4" descr="Une image contenant jouet&#10;&#10;Description générée automatiquement">
              <a:extLst>
                <a:ext uri="{FF2B5EF4-FFF2-40B4-BE49-F238E27FC236}">
                  <a16:creationId xmlns:a16="http://schemas.microsoft.com/office/drawing/2014/main" id="{015E2C49-ED30-4426-A8DD-F639D610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2636912"/>
              <a:ext cx="3201922" cy="29627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4645C88-EA5A-4093-A7CF-43C20C458700}"/>
                </a:ext>
              </a:extLst>
            </p:cNvPr>
            <p:cNvSpPr/>
            <p:nvPr/>
          </p:nvSpPr>
          <p:spPr>
            <a:xfrm>
              <a:off x="1562330" y="4068334"/>
              <a:ext cx="230283" cy="244419"/>
            </a:xfrm>
            <a:prstGeom prst="ellipse">
              <a:avLst/>
            </a:prstGeom>
            <a:solidFill>
              <a:srgbClr val="FFF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99541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Plus de deux tiers des dirigeants ont bénéficié d’une formation au cours des 2 dernières années, principalement en management et en RH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052736"/>
            <a:ext cx="7992429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Q16. Avez-vous bénéficié d’une ou plusieurs formations au cours des 2 dernières années ? Q16bis. Dans quel(s) domaine(s) ?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aphicFrame>
        <p:nvGraphicFramePr>
          <p:cNvPr id="31" name="Chart 1">
            <a:extLst>
              <a:ext uri="{FF2B5EF4-FFF2-40B4-BE49-F238E27FC236}">
                <a16:creationId xmlns:a16="http://schemas.microsoft.com/office/drawing/2014/main" id="{82971D6E-9660-40C9-BE48-254730895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570308"/>
              </p:ext>
            </p:extLst>
          </p:nvPr>
        </p:nvGraphicFramePr>
        <p:xfrm>
          <a:off x="1703512" y="2060848"/>
          <a:ext cx="2612143" cy="25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8995B16-9704-4F3C-ACC1-A3EE0E959D40}"/>
              </a:ext>
            </a:extLst>
          </p:cNvPr>
          <p:cNvSpPr/>
          <p:nvPr/>
        </p:nvSpPr>
        <p:spPr>
          <a:xfrm>
            <a:off x="2420435" y="2733643"/>
            <a:ext cx="2103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69</a:t>
            </a: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fr-FR" sz="6600" b="1" i="0" u="none" strike="noStrike" kern="1200" cap="all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2B4366-547E-47C2-89C7-D594DB1EB2BE}"/>
              </a:ext>
            </a:extLst>
          </p:cNvPr>
          <p:cNvSpPr txBox="1"/>
          <p:nvPr/>
        </p:nvSpPr>
        <p:spPr>
          <a:xfrm>
            <a:off x="1487488" y="456318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6666"/>
                </a:solidFill>
              </a:rPr>
              <a:t>Ont bénéficié d’une ou plusieurs formations au cours des 2 dernières années 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1CC34BF-9221-4FF9-9914-CFE9B8AFB640}"/>
              </a:ext>
            </a:extLst>
          </p:cNvPr>
          <p:cNvCxnSpPr/>
          <p:nvPr/>
        </p:nvCxnSpPr>
        <p:spPr>
          <a:xfrm>
            <a:off x="5087888" y="1916832"/>
            <a:ext cx="0" cy="4104456"/>
          </a:xfrm>
          <a:prstGeom prst="line">
            <a:avLst/>
          </a:prstGeom>
          <a:ln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7767091-2D75-4501-9CEF-3B6D6710871F}"/>
              </a:ext>
            </a:extLst>
          </p:cNvPr>
          <p:cNvSpPr/>
          <p:nvPr/>
        </p:nvSpPr>
        <p:spPr bwMode="auto">
          <a:xfrm>
            <a:off x="5591944" y="1700808"/>
            <a:ext cx="5835538" cy="4680520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Tableau 33">
            <a:extLst>
              <a:ext uri="{FF2B5EF4-FFF2-40B4-BE49-F238E27FC236}">
                <a16:creationId xmlns:a16="http://schemas.microsoft.com/office/drawing/2014/main" id="{A855F056-723B-4B4E-BE9E-5D9788758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1493"/>
              </p:ext>
            </p:extLst>
          </p:nvPr>
        </p:nvGraphicFramePr>
        <p:xfrm>
          <a:off x="5663954" y="1772816"/>
          <a:ext cx="2091121" cy="448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28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6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 / GPEC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824"/>
                  </a:ext>
                </a:extLst>
              </a:tr>
              <a:tr h="6053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Juridique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95401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68615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Numérique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67283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Conduite de projet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068692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domaines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13763"/>
                  </a:ext>
                </a:extLst>
              </a:tr>
            </a:tbl>
          </a:graphicData>
        </a:graphic>
      </p:graphicFrame>
      <p:graphicFrame>
        <p:nvGraphicFramePr>
          <p:cNvPr id="41" name="Graphique 10">
            <a:extLst>
              <a:ext uri="{FF2B5EF4-FFF2-40B4-BE49-F238E27FC236}">
                <a16:creationId xmlns:a16="http://schemas.microsoft.com/office/drawing/2014/main" id="{345E5637-84BE-4A12-89EA-4011D64F0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431359"/>
              </p:ext>
            </p:extLst>
          </p:nvPr>
        </p:nvGraphicFramePr>
        <p:xfrm>
          <a:off x="7683067" y="1700808"/>
          <a:ext cx="46085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2EBB4A0-F709-4E0A-8077-34FAFACD51B1}"/>
              </a:ext>
            </a:extLst>
          </p:cNvPr>
          <p:cNvCxnSpPr>
            <a:cxnSpLocks/>
          </p:cNvCxnSpPr>
          <p:nvPr/>
        </p:nvCxnSpPr>
        <p:spPr>
          <a:xfrm>
            <a:off x="5738851" y="3068960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3404244-9B28-4F42-AC55-E5E98F7F0DD3}"/>
              </a:ext>
            </a:extLst>
          </p:cNvPr>
          <p:cNvCxnSpPr>
            <a:cxnSpLocks/>
          </p:cNvCxnSpPr>
          <p:nvPr/>
        </p:nvCxnSpPr>
        <p:spPr>
          <a:xfrm>
            <a:off x="5738851" y="436510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Une image contenant pièce&#10;&#10;Description générée automatiquement">
            <a:extLst>
              <a:ext uri="{FF2B5EF4-FFF2-40B4-BE49-F238E27FC236}">
                <a16:creationId xmlns:a16="http://schemas.microsoft.com/office/drawing/2014/main" id="{BA97DC3C-803B-46B8-B831-44F6DC94F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61" y="4937554"/>
            <a:ext cx="2076621" cy="13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Mais ils sont encore en demande de formation sur une pluralité de domaines, notamment les ressources humaines et le juridique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052736"/>
            <a:ext cx="7992429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Q17. Dans quel(s) domaine(s) ressentez-vous un besoin en formation ? 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767091-2D75-4501-9CEF-3B6D6710871F}"/>
              </a:ext>
            </a:extLst>
          </p:cNvPr>
          <p:cNvSpPr/>
          <p:nvPr/>
        </p:nvSpPr>
        <p:spPr bwMode="auto">
          <a:xfrm>
            <a:off x="2996765" y="1628800"/>
            <a:ext cx="5835538" cy="4680520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Tableau 33">
            <a:extLst>
              <a:ext uri="{FF2B5EF4-FFF2-40B4-BE49-F238E27FC236}">
                <a16:creationId xmlns:a16="http://schemas.microsoft.com/office/drawing/2014/main" id="{A855F056-723B-4B4E-BE9E-5D9788758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26421"/>
              </p:ext>
            </p:extLst>
          </p:nvPr>
        </p:nvGraphicFramePr>
        <p:xfrm>
          <a:off x="3212791" y="1700808"/>
          <a:ext cx="2091121" cy="448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289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 / GPEC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6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Juridique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824"/>
                  </a:ext>
                </a:extLst>
              </a:tr>
              <a:tr h="605388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95401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Conduite de projet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68615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67283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Numérique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068692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Autres domaines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13763"/>
                  </a:ext>
                </a:extLst>
              </a:tr>
            </a:tbl>
          </a:graphicData>
        </a:graphic>
      </p:graphicFrame>
      <p:graphicFrame>
        <p:nvGraphicFramePr>
          <p:cNvPr id="41" name="Graphique 10">
            <a:extLst>
              <a:ext uri="{FF2B5EF4-FFF2-40B4-BE49-F238E27FC236}">
                <a16:creationId xmlns:a16="http://schemas.microsoft.com/office/drawing/2014/main" id="{345E5637-84BE-4A12-89EA-4011D64F0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508022"/>
              </p:ext>
            </p:extLst>
          </p:nvPr>
        </p:nvGraphicFramePr>
        <p:xfrm>
          <a:off x="5231904" y="1628800"/>
          <a:ext cx="61206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2EBB4A0-F709-4E0A-8077-34FAFACD51B1}"/>
              </a:ext>
            </a:extLst>
          </p:cNvPr>
          <p:cNvCxnSpPr>
            <a:cxnSpLocks/>
          </p:cNvCxnSpPr>
          <p:nvPr/>
        </p:nvCxnSpPr>
        <p:spPr>
          <a:xfrm>
            <a:off x="3143672" y="2996952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3404244-9B28-4F42-AC55-E5E98F7F0DD3}"/>
              </a:ext>
            </a:extLst>
          </p:cNvPr>
          <p:cNvCxnSpPr>
            <a:cxnSpLocks/>
          </p:cNvCxnSpPr>
          <p:nvPr/>
        </p:nvCxnSpPr>
        <p:spPr>
          <a:xfrm>
            <a:off x="3143672" y="4293096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Plus de la moitié des dirigeants ont connu une augmentation de salaire au cours des 2 dernières années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052736"/>
            <a:ext cx="8784517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Q18. Avez-vous connu une augmentation de salaire au cours des 2 dernières années (hors ancienneté) ? Q18bis. Quel est votre rémunération brute annuelle ? 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E930984F-C0F6-42C8-8B44-CB2ED13FB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396308"/>
              </p:ext>
            </p:extLst>
          </p:nvPr>
        </p:nvGraphicFramePr>
        <p:xfrm>
          <a:off x="1703512" y="2060848"/>
          <a:ext cx="2612143" cy="25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631204C-8BB2-492B-B8AC-480ECC527671}"/>
              </a:ext>
            </a:extLst>
          </p:cNvPr>
          <p:cNvSpPr/>
          <p:nvPr/>
        </p:nvSpPr>
        <p:spPr>
          <a:xfrm>
            <a:off x="2420435" y="2733643"/>
            <a:ext cx="2103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fr-FR" sz="6600" b="1" i="0" u="none" strike="noStrike" kern="1200" cap="all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CBC72D-4556-4652-AD7E-0D91C30E39ED}"/>
              </a:ext>
            </a:extLst>
          </p:cNvPr>
          <p:cNvSpPr txBox="1"/>
          <p:nvPr/>
        </p:nvSpPr>
        <p:spPr>
          <a:xfrm>
            <a:off x="1487488" y="456318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6666"/>
                </a:solidFill>
              </a:rPr>
              <a:t>Ont connu une augmentation de salaire au cours des 2 dernières années (hors ancienneté) 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8CBB3A8-337D-40DC-9AAC-531B50B750F4}"/>
              </a:ext>
            </a:extLst>
          </p:cNvPr>
          <p:cNvCxnSpPr/>
          <p:nvPr/>
        </p:nvCxnSpPr>
        <p:spPr>
          <a:xfrm>
            <a:off x="5087888" y="1916832"/>
            <a:ext cx="0" cy="4104456"/>
          </a:xfrm>
          <a:prstGeom prst="line">
            <a:avLst/>
          </a:prstGeom>
          <a:ln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7F34A-5A10-4F59-B857-E8F645DDA126}"/>
              </a:ext>
            </a:extLst>
          </p:cNvPr>
          <p:cNvSpPr/>
          <p:nvPr/>
        </p:nvSpPr>
        <p:spPr bwMode="auto">
          <a:xfrm>
            <a:off x="5591944" y="1700808"/>
            <a:ext cx="5835538" cy="4536504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au 33">
            <a:extLst>
              <a:ext uri="{FF2B5EF4-FFF2-40B4-BE49-F238E27FC236}">
                <a16:creationId xmlns:a16="http://schemas.microsoft.com/office/drawing/2014/main" id="{05F85C0E-33D9-40F6-BE8C-0F27AB754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31915"/>
              </p:ext>
            </p:extLst>
          </p:nvPr>
        </p:nvGraphicFramePr>
        <p:xfrm>
          <a:off x="5663954" y="1772816"/>
          <a:ext cx="2091121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0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25 000€ à 35 000€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824"/>
                  </a:ext>
                </a:extLst>
              </a:tr>
              <a:tr h="56806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35 001€ à 45 000€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22051"/>
                  </a:ext>
                </a:extLst>
              </a:tr>
              <a:tr h="56806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45 001€ à 55 000€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95401"/>
                  </a:ext>
                </a:extLst>
              </a:tr>
              <a:tr h="5895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55 001€ à 65 000€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68615"/>
                  </a:ext>
                </a:extLst>
              </a:tr>
              <a:tr h="5895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65 001€ à 75 000€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67283"/>
                  </a:ext>
                </a:extLst>
              </a:tr>
              <a:tr h="5895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75 000€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068692"/>
                  </a:ext>
                </a:extLst>
              </a:tr>
              <a:tr h="5895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souhaite pas répondre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13763"/>
                  </a:ext>
                </a:extLst>
              </a:tr>
            </a:tbl>
          </a:graphicData>
        </a:graphic>
      </p:graphicFrame>
      <p:graphicFrame>
        <p:nvGraphicFramePr>
          <p:cNvPr id="15" name="Graphique 10">
            <a:extLst>
              <a:ext uri="{FF2B5EF4-FFF2-40B4-BE49-F238E27FC236}">
                <a16:creationId xmlns:a16="http://schemas.microsoft.com/office/drawing/2014/main" id="{C7B87DA7-59A7-48E3-AE8B-2960B25D7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135896"/>
              </p:ext>
            </p:extLst>
          </p:nvPr>
        </p:nvGraphicFramePr>
        <p:xfrm>
          <a:off x="7683067" y="1756538"/>
          <a:ext cx="4608512" cy="433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C058B23-9C6E-434D-B713-D5DD1DBFFCF6}"/>
              </a:ext>
            </a:extLst>
          </p:cNvPr>
          <p:cNvCxnSpPr>
            <a:cxnSpLocks/>
          </p:cNvCxnSpPr>
          <p:nvPr/>
        </p:nvCxnSpPr>
        <p:spPr>
          <a:xfrm>
            <a:off x="5738851" y="2996952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ne image contenant jouet&#10;&#10;Description générée automatiquement">
            <a:extLst>
              <a:ext uri="{FF2B5EF4-FFF2-40B4-BE49-F238E27FC236}">
                <a16:creationId xmlns:a16="http://schemas.microsoft.com/office/drawing/2014/main" id="{89563407-D653-4360-A14B-446493419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66" y="836712"/>
            <a:ext cx="1299034" cy="129903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9A7C53-A2AB-444F-A7AE-5FD640947090}"/>
              </a:ext>
            </a:extLst>
          </p:cNvPr>
          <p:cNvCxnSpPr/>
          <p:nvPr/>
        </p:nvCxnSpPr>
        <p:spPr>
          <a:xfrm>
            <a:off x="9264352" y="2060848"/>
            <a:ext cx="0" cy="7920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7484FA0-39E0-4DD5-BA6F-D2FEEBA7796F}"/>
              </a:ext>
            </a:extLst>
          </p:cNvPr>
          <p:cNvSpPr/>
          <p:nvPr/>
        </p:nvSpPr>
        <p:spPr>
          <a:xfrm>
            <a:off x="9353115" y="2247255"/>
            <a:ext cx="631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all" spc="0" normalizeH="0" baseline="0" noProof="0" dirty="0">
                <a:ln>
                  <a:noFill/>
                </a:ln>
                <a:solidFill>
                  <a:srgbClr val="13AFB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r>
              <a:rPr kumimoji="0" lang="fr-FR" sz="1400" b="1" i="0" u="none" strike="noStrike" kern="1200" cap="all" spc="0" normalizeH="0" baseline="0" noProof="0" dirty="0">
                <a:ln>
                  <a:noFill/>
                </a:ln>
                <a:solidFill>
                  <a:srgbClr val="13AFB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fr-FR" sz="2400" b="1" i="0" u="none" strike="noStrike" kern="1200" cap="all" spc="0" normalizeH="0" baseline="0" noProof="0" dirty="0">
              <a:ln>
                <a:noFill/>
              </a:ln>
              <a:solidFill>
                <a:srgbClr val="13AFB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6FB8D2C-FD09-484E-9349-4F118C942CBE}"/>
              </a:ext>
            </a:extLst>
          </p:cNvPr>
          <p:cNvCxnSpPr>
            <a:cxnSpLocks/>
          </p:cNvCxnSpPr>
          <p:nvPr/>
        </p:nvCxnSpPr>
        <p:spPr>
          <a:xfrm>
            <a:off x="9843202" y="3212976"/>
            <a:ext cx="0" cy="21602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58C5EAB-088E-4B7A-B9DD-3993A918CFDA}"/>
              </a:ext>
            </a:extLst>
          </p:cNvPr>
          <p:cNvCxnSpPr>
            <a:cxnSpLocks/>
          </p:cNvCxnSpPr>
          <p:nvPr/>
        </p:nvCxnSpPr>
        <p:spPr>
          <a:xfrm>
            <a:off x="5807968" y="5465947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45B89-EDF0-4E51-8E52-ABC6977B82B5}"/>
              </a:ext>
            </a:extLst>
          </p:cNvPr>
          <p:cNvSpPr/>
          <p:nvPr/>
        </p:nvSpPr>
        <p:spPr>
          <a:xfrm>
            <a:off x="9905123" y="4077072"/>
            <a:ext cx="631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  <a:r>
              <a:rPr kumimoji="0" lang="fr-FR" sz="1400" b="1" i="0" u="none" strike="noStrike" kern="1200" cap="all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fr-FR" sz="2400" b="1" i="0" u="none" strike="noStrike" kern="1200" cap="all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236A8A-1BB2-4BB3-A7F8-2A4AAA6CF86A}"/>
              </a:ext>
            </a:extLst>
          </p:cNvPr>
          <p:cNvSpPr txBox="1"/>
          <p:nvPr/>
        </p:nvSpPr>
        <p:spPr>
          <a:xfrm>
            <a:off x="9905123" y="3864243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6666"/>
                </a:solidFill>
              </a:rPr>
              <a:t>Plus de 45 000€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747277-8EEB-4D35-BA8D-C78CAA246D49}"/>
              </a:ext>
            </a:extLst>
          </p:cNvPr>
          <p:cNvSpPr txBox="1"/>
          <p:nvPr/>
        </p:nvSpPr>
        <p:spPr>
          <a:xfrm>
            <a:off x="9353115" y="2065472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3AFB7"/>
                </a:solidFill>
              </a:rPr>
              <a:t>45 000€ ou moins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F181FC4-2BD3-47F7-9408-E6F178869441}"/>
              </a:ext>
            </a:extLst>
          </p:cNvPr>
          <p:cNvSpPr/>
          <p:nvPr/>
        </p:nvSpPr>
        <p:spPr>
          <a:xfrm>
            <a:off x="10373170" y="2444680"/>
            <a:ext cx="1738357" cy="46166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dirty="0">
                <a:solidFill>
                  <a:srgbClr val="000000">
                    <a:lumMod val="75000"/>
                    <a:lumOff val="25000"/>
                  </a:srgbClr>
                </a:solidFill>
                <a:ea typeface="Verdana" panose="020B0604030504040204" pitchFamily="34" charset="0"/>
              </a:rPr>
              <a:t>Entreprise de moins de 50 salariés : </a:t>
            </a:r>
            <a:r>
              <a:rPr lang="fr-FR" sz="1200" b="1" dirty="0">
                <a:solidFill>
                  <a:srgbClr val="00B050"/>
                </a:solidFill>
                <a:ea typeface="Verdana" panose="020B0604030504040204" pitchFamily="34" charset="0"/>
              </a:rPr>
              <a:t>58%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0F0964-6876-4073-807B-129B5B8B4109}"/>
              </a:ext>
            </a:extLst>
          </p:cNvPr>
          <p:cNvSpPr txBox="1"/>
          <p:nvPr/>
        </p:nvSpPr>
        <p:spPr>
          <a:xfrm>
            <a:off x="6528463" y="6289865"/>
            <a:ext cx="5763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</a:rPr>
              <a:t>XX%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r-FR" sz="1100" dirty="0">
                <a:solidFill>
                  <a:srgbClr val="DD4B59"/>
                </a:solidFill>
              </a:rPr>
              <a:t>XX%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 : Écart significativement </a:t>
            </a:r>
            <a:r>
              <a:rPr lang="fr-FR" sz="1100" dirty="0">
                <a:solidFill>
                  <a:srgbClr val="00B050"/>
                </a:solidFill>
              </a:rPr>
              <a:t>supérieur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r-FR" sz="1100" dirty="0">
                <a:solidFill>
                  <a:srgbClr val="DD4B59"/>
                </a:solidFill>
              </a:rPr>
              <a:t>inférieur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 par rapport à l’ensemble des répondants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3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7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65BA70E-6926-4783-B218-5ABEC2C61DFA}"/>
              </a:ext>
            </a:extLst>
          </p:cNvPr>
          <p:cNvSpPr/>
          <p:nvPr/>
        </p:nvSpPr>
        <p:spPr bwMode="auto">
          <a:xfrm>
            <a:off x="7605274" y="1371996"/>
            <a:ext cx="3829978" cy="200586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/>
          <a:lstStyle/>
          <a:p>
            <a:r>
              <a:rPr lang="fr-FR" dirty="0"/>
              <a:t>Profil des répondants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AB5F71-0D63-4C0F-A01C-879F240D33ED}"/>
              </a:ext>
            </a:extLst>
          </p:cNvPr>
          <p:cNvSpPr/>
          <p:nvPr/>
        </p:nvSpPr>
        <p:spPr bwMode="auto">
          <a:xfrm>
            <a:off x="784350" y="1799185"/>
            <a:ext cx="2627042" cy="22058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Wykres 16">
            <a:extLst>
              <a:ext uri="{FF2B5EF4-FFF2-40B4-BE49-F238E27FC236}">
                <a16:creationId xmlns:a16="http://schemas.microsoft.com/office/drawing/2014/main" id="{49589E8F-F896-4239-81F5-04AD00D8F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387658"/>
              </p:ext>
            </p:extLst>
          </p:nvPr>
        </p:nvGraphicFramePr>
        <p:xfrm>
          <a:off x="856612" y="1919264"/>
          <a:ext cx="2471305" cy="188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Prostokąt 17">
            <a:extLst>
              <a:ext uri="{FF2B5EF4-FFF2-40B4-BE49-F238E27FC236}">
                <a16:creationId xmlns:a16="http://schemas.microsoft.com/office/drawing/2014/main" id="{79018972-4FDA-4B2D-A102-0402023EC945}"/>
              </a:ext>
            </a:extLst>
          </p:cNvPr>
          <p:cNvSpPr/>
          <p:nvPr/>
        </p:nvSpPr>
        <p:spPr>
          <a:xfrm>
            <a:off x="1438559" y="2520365"/>
            <a:ext cx="653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Femme</a:t>
            </a:r>
          </a:p>
        </p:txBody>
      </p:sp>
      <p:sp>
        <p:nvSpPr>
          <p:cNvPr id="42" name="Prostokąt 19">
            <a:extLst>
              <a:ext uri="{FF2B5EF4-FFF2-40B4-BE49-F238E27FC236}">
                <a16:creationId xmlns:a16="http://schemas.microsoft.com/office/drawing/2014/main" id="{8E35D29F-DC61-4BEE-9276-778F07F3905B}"/>
              </a:ext>
            </a:extLst>
          </p:cNvPr>
          <p:cNvSpPr/>
          <p:nvPr/>
        </p:nvSpPr>
        <p:spPr>
          <a:xfrm>
            <a:off x="2135560" y="2520365"/>
            <a:ext cx="686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Homme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E67304-5884-40C0-B040-FAEB5CE50918}"/>
              </a:ext>
            </a:extLst>
          </p:cNvPr>
          <p:cNvSpPr/>
          <p:nvPr/>
        </p:nvSpPr>
        <p:spPr>
          <a:xfrm>
            <a:off x="735629" y="1799185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Sexe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383F1A-2175-46C5-91BD-FE25C7C4A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01" y="1919757"/>
            <a:ext cx="450208" cy="45020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F9CDD6-160E-40C6-AB41-49EFF9BB0CB8}"/>
              </a:ext>
            </a:extLst>
          </p:cNvPr>
          <p:cNvSpPr/>
          <p:nvPr/>
        </p:nvSpPr>
        <p:spPr bwMode="auto">
          <a:xfrm flipH="1">
            <a:off x="3622460" y="1377235"/>
            <a:ext cx="3767449" cy="22058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C6F5CB-E405-47E2-A10E-DAE2A5261D0C}"/>
              </a:ext>
            </a:extLst>
          </p:cNvPr>
          <p:cNvSpPr/>
          <p:nvPr/>
        </p:nvSpPr>
        <p:spPr>
          <a:xfrm>
            <a:off x="3662775" y="1377235"/>
            <a:ext cx="1053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Régions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8006B4B9-4271-4D28-91EA-5A33E88C8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32" y="1463220"/>
            <a:ext cx="502458" cy="523394"/>
          </a:xfrm>
          <a:prstGeom prst="rect">
            <a:avLst/>
          </a:prstGeom>
        </p:spPr>
      </p:pic>
      <p:graphicFrame>
        <p:nvGraphicFramePr>
          <p:cNvPr id="51" name="Graphique 10">
            <a:extLst>
              <a:ext uri="{FF2B5EF4-FFF2-40B4-BE49-F238E27FC236}">
                <a16:creationId xmlns:a16="http://schemas.microsoft.com/office/drawing/2014/main" id="{78E9488D-C9A5-4F47-93C9-E5E1F4BA7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947236"/>
              </p:ext>
            </p:extLst>
          </p:nvPr>
        </p:nvGraphicFramePr>
        <p:xfrm>
          <a:off x="3791744" y="1637418"/>
          <a:ext cx="3610867" cy="183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0C661074-6EAB-437B-B1F3-D6F2960AB39D}"/>
              </a:ext>
            </a:extLst>
          </p:cNvPr>
          <p:cNvSpPr/>
          <p:nvPr/>
        </p:nvSpPr>
        <p:spPr bwMode="auto">
          <a:xfrm>
            <a:off x="7612444" y="3523758"/>
            <a:ext cx="3829978" cy="24317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66600A-0430-481A-ABA3-DAC36C7184DF}"/>
              </a:ext>
            </a:extLst>
          </p:cNvPr>
          <p:cNvSpPr/>
          <p:nvPr/>
        </p:nvSpPr>
        <p:spPr>
          <a:xfrm>
            <a:off x="7658229" y="1370723"/>
            <a:ext cx="83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Fonction</a:t>
            </a:r>
          </a:p>
        </p:txBody>
      </p:sp>
      <p:graphicFrame>
        <p:nvGraphicFramePr>
          <p:cNvPr id="78" name="Graphique 10">
            <a:extLst>
              <a:ext uri="{FF2B5EF4-FFF2-40B4-BE49-F238E27FC236}">
                <a16:creationId xmlns:a16="http://schemas.microsoft.com/office/drawing/2014/main" id="{68EF9E5B-DC96-4486-B075-BE6A74E92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62482"/>
              </p:ext>
            </p:extLst>
          </p:nvPr>
        </p:nvGraphicFramePr>
        <p:xfrm>
          <a:off x="8904312" y="1628800"/>
          <a:ext cx="2520280" cy="167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9" name="Tableau 33">
            <a:extLst>
              <a:ext uri="{FF2B5EF4-FFF2-40B4-BE49-F238E27FC236}">
                <a16:creationId xmlns:a16="http://schemas.microsoft.com/office/drawing/2014/main" id="{4B3D07F8-C02F-4A45-97C6-F013458F9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72545"/>
              </p:ext>
            </p:extLst>
          </p:nvPr>
        </p:nvGraphicFramePr>
        <p:xfrm>
          <a:off x="7809134" y="1635727"/>
          <a:ext cx="1239194" cy="16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96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fr-FR" sz="12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Directeur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96">
                <a:tc>
                  <a:txBody>
                    <a:bodyPr/>
                    <a:lstStyle/>
                    <a:p>
                      <a:pPr algn="r" fontAlgn="b"/>
                      <a:r>
                        <a:rPr kumimoji="0" lang="fr-FR" sz="12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Responsable de structure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406096">
                <a:tc>
                  <a:txBody>
                    <a:bodyPr/>
                    <a:lstStyle/>
                    <a:p>
                      <a:pPr algn="r" fontAlgn="b"/>
                      <a:r>
                        <a:rPr kumimoji="0" lang="fr-FR" sz="12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Directeur Adjoint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406096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fr-FR" sz="12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IDEC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</a:tbl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319BB9AF-8001-4B8F-A418-7BB64FD37A04}"/>
              </a:ext>
            </a:extLst>
          </p:cNvPr>
          <p:cNvSpPr/>
          <p:nvPr/>
        </p:nvSpPr>
        <p:spPr>
          <a:xfrm>
            <a:off x="7631533" y="3501008"/>
            <a:ext cx="3767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Nombre de personnes physiques au sein de l’établissement</a:t>
            </a:r>
          </a:p>
        </p:txBody>
      </p:sp>
      <p:graphicFrame>
        <p:nvGraphicFramePr>
          <p:cNvPr id="81" name="Graphique 10">
            <a:extLst>
              <a:ext uri="{FF2B5EF4-FFF2-40B4-BE49-F238E27FC236}">
                <a16:creationId xmlns:a16="http://schemas.microsoft.com/office/drawing/2014/main" id="{4568F77C-5898-495F-B625-5E7DBE289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359882"/>
              </p:ext>
            </p:extLst>
          </p:nvPr>
        </p:nvGraphicFramePr>
        <p:xfrm>
          <a:off x="9182285" y="4024228"/>
          <a:ext cx="2674355" cy="180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2" name="Tableau 33">
            <a:extLst>
              <a:ext uri="{FF2B5EF4-FFF2-40B4-BE49-F238E27FC236}">
                <a16:creationId xmlns:a16="http://schemas.microsoft.com/office/drawing/2014/main" id="{B82D7423-B82D-4526-8DFC-3EEFD876B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00007"/>
              </p:ext>
            </p:extLst>
          </p:nvPr>
        </p:nvGraphicFramePr>
        <p:xfrm>
          <a:off x="7779981" y="4024228"/>
          <a:ext cx="1546320" cy="176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31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Moins de 11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 à 49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à 99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 à 249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250 à 499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Plus de 500 personnes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229073"/>
                  </a:ext>
                </a:extLst>
              </a:tr>
            </a:tbl>
          </a:graphicData>
        </a:graphic>
      </p:graphicFrame>
      <p:pic>
        <p:nvPicPr>
          <p:cNvPr id="83" name="Image 82">
            <a:extLst>
              <a:ext uri="{FF2B5EF4-FFF2-40B4-BE49-F238E27FC236}">
                <a16:creationId xmlns:a16="http://schemas.microsoft.com/office/drawing/2014/main" id="{05BA88AD-103E-45B3-8087-926FAA6A31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85" y="5373893"/>
            <a:ext cx="418712" cy="418712"/>
          </a:xfrm>
          <a:prstGeom prst="rect">
            <a:avLst/>
          </a:prstGeom>
        </p:spPr>
      </p:pic>
      <p:pic>
        <p:nvPicPr>
          <p:cNvPr id="31" name="Image 30" descr="Une image contenant femme, posant, debout, chemise&#10;&#10;Description générée automatiquement">
            <a:extLst>
              <a:ext uri="{FF2B5EF4-FFF2-40B4-BE49-F238E27FC236}">
                <a16:creationId xmlns:a16="http://schemas.microsoft.com/office/drawing/2014/main" id="{4B93F8A1-F0E0-4D1B-8874-E47C7EE39C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13" y="3664332"/>
            <a:ext cx="1308159" cy="17592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0D06BA8-96D7-4CBA-862D-B75505E56829}"/>
              </a:ext>
            </a:extLst>
          </p:cNvPr>
          <p:cNvSpPr/>
          <p:nvPr/>
        </p:nvSpPr>
        <p:spPr bwMode="auto">
          <a:xfrm>
            <a:off x="3621702" y="3738641"/>
            <a:ext cx="3767448" cy="22058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21EDF3-3C09-46DD-B8BF-C86ACF8D8289}"/>
              </a:ext>
            </a:extLst>
          </p:cNvPr>
          <p:cNvSpPr/>
          <p:nvPr/>
        </p:nvSpPr>
        <p:spPr>
          <a:xfrm>
            <a:off x="3719736" y="3789040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ea typeface="Tahoma" pitchFamily="34" charset="0"/>
              </a:rPr>
              <a:t>Catégorie d’agglomération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8AB0B27-8B45-48E0-9019-2C09E35402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0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4653" r="2092"/>
          <a:stretch/>
        </p:blipFill>
        <p:spPr>
          <a:xfrm>
            <a:off x="3859422" y="4596356"/>
            <a:ext cx="3267823" cy="758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3FF3860-F100-4B75-BD22-AC1206A262D6}"/>
              </a:ext>
            </a:extLst>
          </p:cNvPr>
          <p:cNvSpPr/>
          <p:nvPr/>
        </p:nvSpPr>
        <p:spPr>
          <a:xfrm>
            <a:off x="3742869" y="5337788"/>
            <a:ext cx="6384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Zone rurale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B2E1D-E0BB-4640-A687-C79A50F745FE}"/>
              </a:ext>
            </a:extLst>
          </p:cNvPr>
          <p:cNvSpPr/>
          <p:nvPr/>
        </p:nvSpPr>
        <p:spPr>
          <a:xfrm>
            <a:off x="6335157" y="5327335"/>
            <a:ext cx="930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Région parisienne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7224A685-716F-42E2-84DF-6AC1D26A7CC7}"/>
              </a:ext>
            </a:extLst>
          </p:cNvPr>
          <p:cNvSpPr/>
          <p:nvPr/>
        </p:nvSpPr>
        <p:spPr>
          <a:xfrm>
            <a:off x="3964208" y="4661622"/>
            <a:ext cx="426733" cy="24237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n w="0"/>
                <a:solidFill>
                  <a:prstClr val="white"/>
                </a:solidFill>
                <a:latin typeface="Calibri" panose="020F0502020204030204"/>
                <a:ea typeface="Verdana" charset="0"/>
                <a:cs typeface="Verdana" charset="0"/>
              </a:rPr>
              <a:t>5%</a:t>
            </a:r>
            <a:endParaRPr kumimoji="0" lang="fr-FR" sz="11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171054C-BE64-42D5-9A65-03706DB39570}"/>
              </a:ext>
            </a:extLst>
          </p:cNvPr>
          <p:cNvSpPr/>
          <p:nvPr/>
        </p:nvSpPr>
        <p:spPr>
          <a:xfrm>
            <a:off x="4612280" y="4615964"/>
            <a:ext cx="426733" cy="24237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charset="0"/>
                <a:cs typeface="Verdana" charset="0"/>
              </a:rPr>
              <a:t>22%</a:t>
            </a:r>
            <a:endParaRPr kumimoji="0" lang="fr-FR" sz="11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BC8D43-D808-4C53-986F-A52B6BBA53BC}"/>
              </a:ext>
            </a:extLst>
          </p:cNvPr>
          <p:cNvSpPr/>
          <p:nvPr/>
        </p:nvSpPr>
        <p:spPr>
          <a:xfrm>
            <a:off x="4273814" y="5337788"/>
            <a:ext cx="8372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&lt;20 000 </a:t>
            </a:r>
          </a:p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hab.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D8D367-C133-4348-938F-EAFDF7727207}"/>
              </a:ext>
            </a:extLst>
          </p:cNvPr>
          <p:cNvSpPr/>
          <p:nvPr/>
        </p:nvSpPr>
        <p:spPr>
          <a:xfrm>
            <a:off x="4967005" y="5337788"/>
            <a:ext cx="8372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&lt;100 000</a:t>
            </a:r>
          </a:p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hab.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D01418-B097-4A7B-8CDE-186A65D3D057}"/>
              </a:ext>
            </a:extLst>
          </p:cNvPr>
          <p:cNvSpPr/>
          <p:nvPr/>
        </p:nvSpPr>
        <p:spPr>
          <a:xfrm>
            <a:off x="5615077" y="5331471"/>
            <a:ext cx="941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100 000 </a:t>
            </a:r>
          </a:p>
          <a:p>
            <a:pPr marL="88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hab. et +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A926E5A3-4D30-4EE8-8782-51B2DA76C725}"/>
              </a:ext>
            </a:extLst>
          </p:cNvPr>
          <p:cNvSpPr/>
          <p:nvPr/>
        </p:nvSpPr>
        <p:spPr>
          <a:xfrm>
            <a:off x="5255037" y="4543956"/>
            <a:ext cx="426733" cy="24237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charset="0"/>
                <a:cs typeface="Verdana" charset="0"/>
              </a:rPr>
              <a:t>29%</a:t>
            </a:r>
            <a:endParaRPr kumimoji="0" lang="fr-FR" sz="11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F92E7F63-1430-4432-9BFB-2946C00C6027}"/>
              </a:ext>
            </a:extLst>
          </p:cNvPr>
          <p:cNvSpPr/>
          <p:nvPr/>
        </p:nvSpPr>
        <p:spPr>
          <a:xfrm>
            <a:off x="5980432" y="4293096"/>
            <a:ext cx="426733" cy="24237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charset="0"/>
                <a:cs typeface="Verdana" charset="0"/>
              </a:rPr>
              <a:t>42%</a:t>
            </a:r>
            <a:endParaRPr kumimoji="0" lang="fr-FR" sz="11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25219B03-F295-4EC5-9626-E60BC831F456}"/>
              </a:ext>
            </a:extLst>
          </p:cNvPr>
          <p:cNvSpPr/>
          <p:nvPr/>
        </p:nvSpPr>
        <p:spPr>
          <a:xfrm>
            <a:off x="6623189" y="4382299"/>
            <a:ext cx="426733" cy="24237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charset="0"/>
                <a:cs typeface="Verdana" charset="0"/>
              </a:rPr>
              <a:t>2%</a:t>
            </a:r>
            <a:endParaRPr kumimoji="0" lang="fr-FR" sz="11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/>
      <p:bldP spid="41" grpId="0"/>
      <p:bldP spid="44" grpId="0"/>
      <p:bldP spid="52" grpId="0" animBg="1"/>
      <p:bldP spid="54" grpId="0" animBg="1"/>
      <p:bldP spid="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80CCF3-C569-4391-82D9-4B38050315BB}"/>
              </a:ext>
            </a:extLst>
          </p:cNvPr>
          <p:cNvSpPr txBox="1"/>
          <p:nvPr/>
        </p:nvSpPr>
        <p:spPr>
          <a:xfrm>
            <a:off x="263353" y="907758"/>
            <a:ext cx="119286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Des directeurs inquiets sur les financements et les recrutements…</a:t>
            </a:r>
          </a:p>
          <a:p>
            <a:endParaRPr lang="fr-FR" dirty="0"/>
          </a:p>
          <a:p>
            <a:r>
              <a:rPr lang="fr-FR" b="1" dirty="0"/>
              <a:t>8 dirigeants sur 10 sont dans un état d’esprit négatif</a:t>
            </a:r>
            <a:r>
              <a:rPr lang="fr-FR" dirty="0"/>
              <a:t>, principalement inquiets par </a:t>
            </a:r>
            <a:r>
              <a:rPr lang="fr-FR" b="1" dirty="0"/>
              <a:t>les perspectives d’avenir du secteur de l’aide et du soin à domicile </a:t>
            </a:r>
            <a:r>
              <a:rPr lang="fr-FR" dirty="0"/>
              <a:t>(80% d’inquiets dont 32% de très inquiets) et de </a:t>
            </a:r>
            <a:r>
              <a:rPr lang="fr-FR" b="1" dirty="0"/>
              <a:t>ceux de l’ESS </a:t>
            </a:r>
            <a:r>
              <a:rPr lang="fr-FR" dirty="0"/>
              <a:t>(71%). Ils sont légèrement plus confiants en revanche, concernant les perspectives d’évolutions de leur structure (46%). </a:t>
            </a:r>
            <a:r>
              <a:rPr lang="fr-FR" b="1" dirty="0"/>
              <a:t>Les niveaux de confiance envers les différents financements sont également modérés</a:t>
            </a:r>
            <a:r>
              <a:rPr lang="fr-FR" dirty="0"/>
              <a:t>, si le financement par la Caisse d’allocation familiale (57%) et par l’assurance Maladie et l’ARS (55%) sont moyens, </a:t>
            </a:r>
            <a:r>
              <a:rPr lang="fr-FR" b="1" dirty="0"/>
              <a:t>c’est l’inquiétude qui prime en ce qui concerne les autres ressources. </a:t>
            </a:r>
          </a:p>
          <a:p>
            <a:endParaRPr lang="fr-FR" dirty="0"/>
          </a:p>
          <a:p>
            <a:r>
              <a:rPr lang="fr-FR" dirty="0"/>
              <a:t>Au final, </a:t>
            </a:r>
            <a:r>
              <a:rPr lang="fr-FR" b="1" dirty="0"/>
              <a:t>2 priorités principales </a:t>
            </a:r>
            <a:r>
              <a:rPr lang="fr-FR" dirty="0"/>
              <a:t>sont définies par les directeurs, </a:t>
            </a:r>
            <a:r>
              <a:rPr lang="fr-FR" b="1" dirty="0"/>
              <a:t>le recrutement du personnel </a:t>
            </a:r>
            <a:r>
              <a:rPr lang="fr-FR" dirty="0"/>
              <a:t>(61%) qui fait écho à la potentielle hausse de l’activité prévue par 3 directeurs sur 10, et </a:t>
            </a:r>
            <a:r>
              <a:rPr lang="fr-FR" b="1" dirty="0"/>
              <a:t>la sécurisation des financements </a:t>
            </a:r>
            <a:r>
              <a:rPr lang="fr-FR" dirty="0"/>
              <a:t>(49%) pour pallier à leur inquiétude. </a:t>
            </a:r>
            <a:br>
              <a:rPr lang="fr-FR" dirty="0"/>
            </a:br>
            <a:endParaRPr lang="fr-FR" dirty="0"/>
          </a:p>
          <a:p>
            <a:r>
              <a:rPr lang="fr-FR" sz="2000" b="1" dirty="0"/>
              <a:t>…mais qui entretiennent de bonnes relations avec les acteurs du secteur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Si les relations sont bonnes avec l’ensemble des acteurs du secteur</a:t>
            </a:r>
            <a:r>
              <a:rPr lang="fr-FR" dirty="0"/>
              <a:t>, cela est particulièrement vrai pour les relations avec :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La gouvernance</a:t>
            </a:r>
            <a:r>
              <a:rPr lang="fr-FR" dirty="0"/>
              <a:t>, 95% entretiennent de bonnes relations et 44% de très bonnes, un score qui s’explique par les échanges réguliers avec la gouvernance.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ADEDOM</a:t>
            </a:r>
            <a:r>
              <a:rPr lang="fr-FR" dirty="0"/>
              <a:t> entretient également de bonnes relations avec les structures, notamment durant la crise sanitaire en les informant (93%), les accompagnant (85%) et en les outillant (81%). ADEDOM est ainsi </a:t>
            </a:r>
            <a:r>
              <a:rPr lang="fr-FR" b="1" dirty="0"/>
              <a:t>l’acteur qui a le plus aidé les structures </a:t>
            </a:r>
            <a:r>
              <a:rPr lang="fr-FR" dirty="0"/>
              <a:t>(88%) devant les départements (73%). </a:t>
            </a:r>
          </a:p>
        </p:txBody>
      </p:sp>
    </p:spTree>
    <p:extLst>
      <p:ext uri="{BB962C8B-B14F-4D97-AF65-F5344CB8AC3E}">
        <p14:creationId xmlns:p14="http://schemas.microsoft.com/office/powerpoint/2010/main" val="140279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80CCF3-C569-4391-82D9-4B38050315BB}"/>
              </a:ext>
            </a:extLst>
          </p:cNvPr>
          <p:cNvSpPr txBox="1"/>
          <p:nvPr/>
        </p:nvSpPr>
        <p:spPr>
          <a:xfrm>
            <a:off x="263353" y="877982"/>
            <a:ext cx="119286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 secteur dont les mesures se font de plus en plus contraignantes.</a:t>
            </a:r>
          </a:p>
          <a:p>
            <a:endParaRPr lang="fr-FR" dirty="0"/>
          </a:p>
          <a:p>
            <a:r>
              <a:rPr lang="fr-FR" b="1" dirty="0"/>
              <a:t>L’avenant 43 suscite l’inquiétude de la moitié des dirigeants </a:t>
            </a:r>
            <a:r>
              <a:rPr lang="fr-FR" dirty="0"/>
              <a:t>(47%) sur son financement par les départements, il laisse cependant entrevoir une aide pour le recrutement (22%) et une fidélisation des salariés (12%).</a:t>
            </a:r>
          </a:p>
          <a:p>
            <a:endParaRPr lang="fr-FR" dirty="0"/>
          </a:p>
          <a:p>
            <a:r>
              <a:rPr lang="fr-FR" dirty="0"/>
              <a:t>Plus globalement, les directeurs des structures d’aides et de soins à domicile </a:t>
            </a:r>
            <a:r>
              <a:rPr lang="fr-FR" b="1" dirty="0"/>
              <a:t>émettent des réserves sur le cadre légal et réglementaire de leur profession</a:t>
            </a:r>
            <a:r>
              <a:rPr lang="fr-FR" dirty="0"/>
              <a:t>, 90% trouvent qu’il est</a:t>
            </a:r>
            <a:r>
              <a:rPr lang="fr-FR" b="1" dirty="0"/>
              <a:t> contraignant </a:t>
            </a:r>
            <a:r>
              <a:rPr lang="fr-FR" dirty="0"/>
              <a:t>et près de la moitié le trouve très contraignant. Une situation qui s’est détériorée au cours des dernières années puisque </a:t>
            </a:r>
            <a:r>
              <a:rPr lang="fr-FR" b="1" dirty="0"/>
              <a:t>la totalité des directeurs estime que les contraintes administrations sont en augmentation </a:t>
            </a:r>
            <a:r>
              <a:rPr lang="fr-FR" dirty="0"/>
              <a:t>et 7 sur 10 estiment qu’elles ont été en forte augmentation.</a:t>
            </a:r>
          </a:p>
          <a:p>
            <a:endParaRPr lang="fr-FR" dirty="0"/>
          </a:p>
          <a:p>
            <a:r>
              <a:rPr lang="fr-FR" sz="2000" b="1" dirty="0"/>
              <a:t>Malgré la crise sanitaire, des dirigeants satisfaits et fiers de leur travail</a:t>
            </a:r>
          </a:p>
          <a:p>
            <a:endParaRPr lang="fr-FR" dirty="0"/>
          </a:p>
          <a:p>
            <a:r>
              <a:rPr lang="fr-FR" b="1" dirty="0"/>
              <a:t>8 dirigeants sur 10 sont satisfaits de leur travail</a:t>
            </a:r>
            <a:r>
              <a:rPr lang="fr-FR" dirty="0"/>
              <a:t>, une satisfaction qui s’explique par le dévouement et l’entrain dont ils font preuve au quotidien dans leur fonction, mais également par le sens qu’il trouve à leur métier, 93% estiment qu’il est </a:t>
            </a:r>
            <a:r>
              <a:rPr lang="fr-FR" b="1" dirty="0"/>
              <a:t>d’utilité publique </a:t>
            </a:r>
            <a:r>
              <a:rPr lang="fr-FR" dirty="0"/>
              <a:t>et les trois quarts estiment que c’est ce qui les différencie d’une autre directeur.  Au final, </a:t>
            </a:r>
            <a:r>
              <a:rPr lang="fr-FR" b="1" dirty="0"/>
              <a:t>93% des directeurs sont fiers de travailler dans ce secteur </a:t>
            </a:r>
            <a:r>
              <a:rPr lang="fr-FR" dirty="0"/>
              <a:t>(46% en sont très fiers)</a:t>
            </a:r>
          </a:p>
          <a:p>
            <a:endParaRPr lang="fr-FR" dirty="0"/>
          </a:p>
          <a:p>
            <a:r>
              <a:rPr lang="fr-FR" dirty="0"/>
              <a:t>Pour autant, seuls </a:t>
            </a:r>
            <a:r>
              <a:rPr lang="fr-FR" b="1" dirty="0"/>
              <a:t>64% recommanderaient de venir travailler dans ce secteur</a:t>
            </a:r>
            <a:r>
              <a:rPr lang="fr-FR" dirty="0"/>
              <a:t>, un score étonnant au vu de la satisfaction et de la fierté éprouvée, mais qui peut s’expliquer </a:t>
            </a:r>
            <a:r>
              <a:rPr lang="fr-FR" b="1" dirty="0"/>
              <a:t>par la faible reconnaissance </a:t>
            </a:r>
            <a:r>
              <a:rPr lang="fr-FR" dirty="0"/>
              <a:t>de leur métier dans les services publics (48%) et par </a:t>
            </a:r>
            <a:r>
              <a:rPr lang="fr-FR" b="1" dirty="0"/>
              <a:t>la charge de travail importante </a:t>
            </a:r>
            <a:r>
              <a:rPr lang="fr-FR" dirty="0"/>
              <a:t>ne leur permettant pas un bon équilibre vie privée/vie professionnelle (46%)</a:t>
            </a:r>
          </a:p>
        </p:txBody>
      </p:sp>
    </p:spTree>
    <p:extLst>
      <p:ext uri="{BB962C8B-B14F-4D97-AF65-F5344CB8AC3E}">
        <p14:creationId xmlns:p14="http://schemas.microsoft.com/office/powerpoint/2010/main" val="3880979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partiel 3">
            <a:extLst>
              <a:ext uri="{FF2B5EF4-FFF2-40B4-BE49-F238E27FC236}">
                <a16:creationId xmlns:a16="http://schemas.microsoft.com/office/drawing/2014/main" id="{378EE568-BA13-45C3-A88F-F5A632C24AA5}"/>
              </a:ext>
            </a:extLst>
          </p:cNvPr>
          <p:cNvSpPr/>
          <p:nvPr/>
        </p:nvSpPr>
        <p:spPr>
          <a:xfrm>
            <a:off x="5732056" y="1108175"/>
            <a:ext cx="12970111" cy="11536478"/>
          </a:xfrm>
          <a:prstGeom prst="pie">
            <a:avLst>
              <a:gd name="adj1" fmla="val 10796881"/>
              <a:gd name="adj2" fmla="val 16214341"/>
            </a:avLst>
          </a:prstGeom>
          <a:solidFill>
            <a:srgbClr val="16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C:\Users\NicoC\Desktop\QuotesOW-01.png">
            <a:extLst>
              <a:ext uri="{FF2B5EF4-FFF2-40B4-BE49-F238E27FC236}">
                <a16:creationId xmlns:a16="http://schemas.microsoft.com/office/drawing/2014/main" id="{55CF3E50-E8EF-4753-9D49-9C32BC5B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4072" y="570048"/>
            <a:ext cx="1284631" cy="128463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471BC-FD11-407C-A356-50E05B7BB19C}"/>
              </a:ext>
            </a:extLst>
          </p:cNvPr>
          <p:cNvSpPr/>
          <p:nvPr/>
        </p:nvSpPr>
        <p:spPr>
          <a:xfrm>
            <a:off x="7537683" y="2813177"/>
            <a:ext cx="4592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Rendre le monde intelligible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pour agir aujourd’hui 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et imaginer demain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859A5-E940-40B1-8744-8C1BBEADD6A5}"/>
              </a:ext>
            </a:extLst>
          </p:cNvPr>
          <p:cNvSpPr/>
          <p:nvPr/>
        </p:nvSpPr>
        <p:spPr>
          <a:xfrm>
            <a:off x="7537683" y="4198172"/>
            <a:ext cx="425102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C’est la mission qui anime les collaborateurs d’OpinionWay et qui fonde la relation qu’ils tissent avec leurs clients.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Le plaisir ressenti à apporter les réponses aux questions qu’ils se posent, à réduire l’incertitude sur les décisions à prendre, à tracker les insights pertinents et à co-construire les solutions d’avenir, nourrit tous les projets sur lesquels ils interviennent.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Cet enthousiasme associé à un véritable goût pour l’innovation et la transmission expliquent que nos clients expriment une haute satisfaction après chaque collaboration - 8,9/10, et un fort taux de recommandation – 3,88/4.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plaisir, l’engagement et la stimulation intellectuelle sont les trois mantras de nos interventions.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EF22C4-A4A0-4FB6-980D-09F5BE4822E8}"/>
              </a:ext>
            </a:extLst>
          </p:cNvPr>
          <p:cNvSpPr/>
          <p:nvPr/>
        </p:nvSpPr>
        <p:spPr>
          <a:xfrm>
            <a:off x="1078302" y="3042145"/>
            <a:ext cx="39940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Forte d’une croissance continue depuis sa création, l’entreprise n’a eu de cesse de s’ouvrir vers de nouveaux horizons pour mieux adresser toutes les problématiques marketing et sociétales, en intégrant à ses méthodologies le Social Média Intelligence, l’exploitation de la smart data, les dynamiques créatives de co-construction, les approches communautaires et le storytelling.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Aujourd’hui OpinionWay poursuit sa dynamique de croissance en s’implantant géographiquement sur des zones à fort potentiel que sont l’Europe de l’Est et l’Afrique.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6BB08-6741-460F-A1DB-4ABF4A439B98}"/>
              </a:ext>
            </a:extLst>
          </p:cNvPr>
          <p:cNvSpPr/>
          <p:nvPr/>
        </p:nvSpPr>
        <p:spPr>
          <a:xfrm>
            <a:off x="7323961" y="570049"/>
            <a:ext cx="139286" cy="36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CB803-11F8-44C6-8A8E-59787872591B}"/>
              </a:ext>
            </a:extLst>
          </p:cNvPr>
          <p:cNvSpPr/>
          <p:nvPr/>
        </p:nvSpPr>
        <p:spPr>
          <a:xfrm>
            <a:off x="7323961" y="965722"/>
            <a:ext cx="139286" cy="2134301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rgbClr val="D2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16B4BC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222488-9FBB-44FF-A852-8467A540A19B}"/>
              </a:ext>
            </a:extLst>
          </p:cNvPr>
          <p:cNvSpPr txBox="1"/>
          <p:nvPr/>
        </p:nvSpPr>
        <p:spPr>
          <a:xfrm>
            <a:off x="1078302" y="1942671"/>
            <a:ext cx="39940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Fondé en 2000 sur cette idée radicalement innovante pour l’époque, OpinionWay a été précurseur dans le renouvellement des pratiques de la profession des études marketing et d’opinion.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FD4D79-41C6-4827-8C28-09B26776AABE}"/>
              </a:ext>
            </a:extLst>
          </p:cNvPr>
          <p:cNvSpPr txBox="1"/>
          <p:nvPr/>
        </p:nvSpPr>
        <p:spPr>
          <a:xfrm>
            <a:off x="3623040" y="965722"/>
            <a:ext cx="3558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+mn-cs"/>
              </a:rPr>
              <a:t>WE ARE DIGITAL !</a:t>
            </a:r>
          </a:p>
        </p:txBody>
      </p:sp>
    </p:spTree>
    <p:extLst>
      <p:ext uri="{BB962C8B-B14F-4D97-AF65-F5344CB8AC3E}">
        <p14:creationId xmlns:p14="http://schemas.microsoft.com/office/powerpoint/2010/main" val="503649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B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partiel 3">
            <a:extLst>
              <a:ext uri="{FF2B5EF4-FFF2-40B4-BE49-F238E27FC236}">
                <a16:creationId xmlns:a16="http://schemas.microsoft.com/office/drawing/2014/main" id="{378EE568-BA13-45C3-A88F-F5A632C24AA5}"/>
              </a:ext>
            </a:extLst>
          </p:cNvPr>
          <p:cNvSpPr/>
          <p:nvPr/>
        </p:nvSpPr>
        <p:spPr>
          <a:xfrm>
            <a:off x="5732056" y="1108175"/>
            <a:ext cx="12970111" cy="11536478"/>
          </a:xfrm>
          <a:prstGeom prst="pie">
            <a:avLst>
              <a:gd name="adj1" fmla="val 10796881"/>
              <a:gd name="adj2" fmla="val 16214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21116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9EEB2380-70D1-4CE3-BA94-A63A519A7904}"/>
              </a:ext>
            </a:extLst>
          </p:cNvPr>
          <p:cNvSpPr/>
          <p:nvPr/>
        </p:nvSpPr>
        <p:spPr>
          <a:xfrm>
            <a:off x="7733975" y="6049014"/>
            <a:ext cx="1116410" cy="142061"/>
          </a:xfrm>
          <a:prstGeom prst="parallelogram">
            <a:avLst/>
          </a:prstGeom>
          <a:solidFill>
            <a:srgbClr val="16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71BC-FD11-407C-A356-50E05B7BB19C}"/>
              </a:ext>
            </a:extLst>
          </p:cNvPr>
          <p:cNvSpPr/>
          <p:nvPr/>
        </p:nvSpPr>
        <p:spPr>
          <a:xfrm>
            <a:off x="7627259" y="3563183"/>
            <a:ext cx="538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RESTONS CONNECTÉS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EF22C4-A4A0-4FB6-980D-09F5BE4822E8}"/>
              </a:ext>
            </a:extLst>
          </p:cNvPr>
          <p:cNvSpPr/>
          <p:nvPr/>
        </p:nvSpPr>
        <p:spPr>
          <a:xfrm>
            <a:off x="1878719" y="1306335"/>
            <a:ext cx="5080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15 place de la République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75003 Paris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6BB08-6741-460F-A1DB-4ABF4A439B98}"/>
              </a:ext>
            </a:extLst>
          </p:cNvPr>
          <p:cNvSpPr/>
          <p:nvPr/>
        </p:nvSpPr>
        <p:spPr>
          <a:xfrm>
            <a:off x="7323961" y="570049"/>
            <a:ext cx="139286" cy="3600108"/>
          </a:xfrm>
          <a:prstGeom prst="rect">
            <a:avLst/>
          </a:prstGeom>
          <a:solidFill>
            <a:srgbClr val="D2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6B4B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CB803-11F8-44C6-8A8E-59787872591B}"/>
              </a:ext>
            </a:extLst>
          </p:cNvPr>
          <p:cNvSpPr/>
          <p:nvPr/>
        </p:nvSpPr>
        <p:spPr>
          <a:xfrm>
            <a:off x="7323961" y="573243"/>
            <a:ext cx="139286" cy="2512858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6CFE7-E658-4B8C-9F73-2ECCB335E3F1}"/>
              </a:ext>
            </a:extLst>
          </p:cNvPr>
          <p:cNvSpPr/>
          <p:nvPr/>
        </p:nvSpPr>
        <p:spPr>
          <a:xfrm>
            <a:off x="1733109" y="2070438"/>
            <a:ext cx="5225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PARIS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CASABLANCA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ALGER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VARSOVIE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ABIDJAN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CFB26-52D6-43EF-ACA7-A6B4297C29C4}"/>
              </a:ext>
            </a:extLst>
          </p:cNvPr>
          <p:cNvSpPr/>
          <p:nvPr/>
        </p:nvSpPr>
        <p:spPr>
          <a:xfrm>
            <a:off x="7657350" y="4386662"/>
            <a:ext cx="19335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D21116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www.opinion-way.com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D2111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6B45719-CD51-4F03-8EAE-2961DD658974}"/>
              </a:ext>
            </a:extLst>
          </p:cNvPr>
          <p:cNvGrpSpPr/>
          <p:nvPr/>
        </p:nvGrpSpPr>
        <p:grpSpPr>
          <a:xfrm>
            <a:off x="7742364" y="4670092"/>
            <a:ext cx="1034556" cy="277315"/>
            <a:chOff x="7788275" y="5101913"/>
            <a:chExt cx="1241259" cy="314327"/>
          </a:xfrm>
        </p:grpSpPr>
        <p:pic>
          <p:nvPicPr>
            <p:cNvPr id="1026" name="Picture 2" descr="Twitter Logo Sur Fond Noir | Icons Gratuite">
              <a:hlinkClick r:id="rId2"/>
              <a:extLst>
                <a:ext uri="{FF2B5EF4-FFF2-40B4-BE49-F238E27FC236}">
                  <a16:creationId xmlns:a16="http://schemas.microsoft.com/office/drawing/2014/main" id="{4CBCA943-B5E9-466D-96F5-5300DF74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5101914"/>
              <a:ext cx="314325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Linkedin noir | ENGIE NextFlex">
              <a:hlinkClick r:id="rId4"/>
              <a:extLst>
                <a:ext uri="{FF2B5EF4-FFF2-40B4-BE49-F238E27FC236}">
                  <a16:creationId xmlns:a16="http://schemas.microsoft.com/office/drawing/2014/main" id="{B6B3422D-8370-4102-916B-589E4B33E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197" y="5101913"/>
              <a:ext cx="351242" cy="3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acebook-noir - Folie Urbaine">
              <a:hlinkClick r:id="rId6"/>
              <a:extLst>
                <a:ext uri="{FF2B5EF4-FFF2-40B4-BE49-F238E27FC236}">
                  <a16:creationId xmlns:a16="http://schemas.microsoft.com/office/drawing/2014/main" id="{4EC5EDD0-6AE6-4E70-9480-A022A4AE5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" t="5589" r="4959" b="8134"/>
            <a:stretch/>
          </p:blipFill>
          <p:spPr bwMode="auto">
            <a:xfrm>
              <a:off x="8662882" y="5101914"/>
              <a:ext cx="366652" cy="3143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00B51-0E37-4EB3-94F6-148628E5171F}"/>
              </a:ext>
            </a:extLst>
          </p:cNvPr>
          <p:cNvSpPr/>
          <p:nvPr/>
        </p:nvSpPr>
        <p:spPr>
          <a:xfrm>
            <a:off x="7662063" y="5392034"/>
            <a:ext cx="438706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6B4BC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Envie d’aller plus loin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Recevez chaque semaine nos derniers résultats d’études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dans votre boite mail en vous abonnant à notre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newsletter !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552105B-8AA4-4B12-8EC7-9D770AFC35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45189" r="7104" b="11714"/>
          <a:stretch/>
        </p:blipFill>
        <p:spPr>
          <a:xfrm>
            <a:off x="2969623" y="504937"/>
            <a:ext cx="4050057" cy="9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AC555EF-0FF0-42E5-8911-C6B110D0007E}"/>
              </a:ext>
            </a:extLst>
          </p:cNvPr>
          <p:cNvSpPr/>
          <p:nvPr/>
        </p:nvSpPr>
        <p:spPr bwMode="auto">
          <a:xfrm>
            <a:off x="695400" y="1340768"/>
            <a:ext cx="4032630" cy="446449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arme 51">
            <a:extLst>
              <a:ext uri="{FF2B5EF4-FFF2-40B4-BE49-F238E27FC236}">
                <a16:creationId xmlns:a16="http://schemas.microsoft.com/office/drawing/2014/main" id="{3E8CA6A6-DC27-47E3-B2DF-96C6474FDBDD}"/>
              </a:ext>
            </a:extLst>
          </p:cNvPr>
          <p:cNvSpPr>
            <a:spLocks noChangeAspect="1"/>
          </p:cNvSpPr>
          <p:nvPr/>
        </p:nvSpPr>
        <p:spPr>
          <a:xfrm rot="10800000">
            <a:off x="3683622" y="1607578"/>
            <a:ext cx="610434" cy="420363"/>
          </a:xfrm>
          <a:prstGeom prst="teardrop">
            <a:avLst/>
          </a:prstGeom>
          <a:solidFill>
            <a:srgbClr val="0099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/>
          <a:lstStyle/>
          <a:p>
            <a:r>
              <a:rPr lang="fr-FR" dirty="0"/>
              <a:t>Profil des répondants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BF6D70-B3F8-418D-B602-715CCA35C5AD}"/>
              </a:ext>
            </a:extLst>
          </p:cNvPr>
          <p:cNvSpPr/>
          <p:nvPr/>
        </p:nvSpPr>
        <p:spPr>
          <a:xfrm>
            <a:off x="983432" y="2204863"/>
            <a:ext cx="3392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ea typeface="Tahoma" pitchFamily="34" charset="0"/>
              </a:rPr>
              <a:t>Activités principales au sein de la structure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2EDD188-E2D2-4B0D-92AB-27C85FCA5300}"/>
              </a:ext>
            </a:extLst>
          </p:cNvPr>
          <p:cNvSpPr/>
          <p:nvPr/>
        </p:nvSpPr>
        <p:spPr bwMode="auto">
          <a:xfrm>
            <a:off x="4958775" y="1133643"/>
            <a:ext cx="3513489" cy="248623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8783490-2840-4EFA-BC95-02A0F4D58D1A}"/>
              </a:ext>
            </a:extLst>
          </p:cNvPr>
          <p:cNvSpPr/>
          <p:nvPr/>
        </p:nvSpPr>
        <p:spPr>
          <a:xfrm>
            <a:off x="4980406" y="1177007"/>
            <a:ext cx="2644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srgbClr val="C00000"/>
                </a:solidFill>
                <a:ea typeface="Tahoma" pitchFamily="34" charset="0"/>
              </a:rPr>
              <a:t>Ancienneté dans le poste actuel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ahoma" pitchFamily="34" charset="0"/>
              <a:cs typeface="+mn-cs"/>
            </a:endParaRPr>
          </a:p>
        </p:txBody>
      </p:sp>
      <p:graphicFrame>
        <p:nvGraphicFramePr>
          <p:cNvPr id="33" name="Tableau 33">
            <a:extLst>
              <a:ext uri="{FF2B5EF4-FFF2-40B4-BE49-F238E27FC236}">
                <a16:creationId xmlns:a16="http://schemas.microsoft.com/office/drawing/2014/main" id="{BCEB557E-F2F8-4AB8-93C8-E2A762ACF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1366"/>
              </p:ext>
            </p:extLst>
          </p:nvPr>
        </p:nvGraphicFramePr>
        <p:xfrm>
          <a:off x="914817" y="2715116"/>
          <a:ext cx="1348492" cy="292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SAAD PA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SAAD Famille TISF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Santé SSIAD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Santé CSI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SAAD PH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SPASAD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94941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Autres(s)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9789"/>
                  </a:ext>
                </a:extLst>
              </a:tr>
            </a:tbl>
          </a:graphicData>
        </a:graphic>
      </p:graphicFrame>
      <p:graphicFrame>
        <p:nvGraphicFramePr>
          <p:cNvPr id="38" name="Graphique 10">
            <a:extLst>
              <a:ext uri="{FF2B5EF4-FFF2-40B4-BE49-F238E27FC236}">
                <a16:creationId xmlns:a16="http://schemas.microsoft.com/office/drawing/2014/main" id="{7477E721-5809-4F7B-97D7-33B4B133C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41518"/>
              </p:ext>
            </p:extLst>
          </p:nvPr>
        </p:nvGraphicFramePr>
        <p:xfrm>
          <a:off x="6324211" y="1483189"/>
          <a:ext cx="2796125" cy="201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Tableau 33">
            <a:extLst>
              <a:ext uri="{FF2B5EF4-FFF2-40B4-BE49-F238E27FC236}">
                <a16:creationId xmlns:a16="http://schemas.microsoft.com/office/drawing/2014/main" id="{9F133FBD-E857-44CD-B5B9-25EBDE053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1048"/>
              </p:ext>
            </p:extLst>
          </p:nvPr>
        </p:nvGraphicFramePr>
        <p:xfrm>
          <a:off x="5015270" y="1484784"/>
          <a:ext cx="1920851" cy="198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5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Moins de 1 an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1 an à moins de 3 ans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3927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3 ans à moins de 10 ans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3927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10 ans à moins de 20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  <a:tr h="3927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ans et plus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332714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64678312-3122-42A6-AF15-1017193188F6}"/>
              </a:ext>
            </a:extLst>
          </p:cNvPr>
          <p:cNvSpPr/>
          <p:nvPr/>
        </p:nvSpPr>
        <p:spPr bwMode="auto">
          <a:xfrm>
            <a:off x="4958775" y="3770222"/>
            <a:ext cx="3492957" cy="21790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4229E0-921D-4C02-8E37-471980EDB723}"/>
              </a:ext>
            </a:extLst>
          </p:cNvPr>
          <p:cNvSpPr/>
          <p:nvPr/>
        </p:nvSpPr>
        <p:spPr>
          <a:xfrm>
            <a:off x="5090127" y="3789040"/>
            <a:ext cx="3022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400" b="1" dirty="0">
                <a:solidFill>
                  <a:srgbClr val="C00000"/>
                </a:solidFill>
                <a:ea typeface="Tahoma" pitchFamily="34" charset="0"/>
              </a:rPr>
              <a:t>Ancienneté à un poste de direction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ahoma" pitchFamily="34" charset="0"/>
              <a:cs typeface="+mn-cs"/>
            </a:endParaRPr>
          </a:p>
        </p:txBody>
      </p:sp>
      <p:graphicFrame>
        <p:nvGraphicFramePr>
          <p:cNvPr id="43" name="Graphique 10">
            <a:extLst>
              <a:ext uri="{FF2B5EF4-FFF2-40B4-BE49-F238E27FC236}">
                <a16:creationId xmlns:a16="http://schemas.microsoft.com/office/drawing/2014/main" id="{97992DB9-2A92-4A0C-B306-57126D306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675009"/>
              </p:ext>
            </p:extLst>
          </p:nvPr>
        </p:nvGraphicFramePr>
        <p:xfrm>
          <a:off x="6282020" y="4172446"/>
          <a:ext cx="2694300" cy="170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Tableau 33">
            <a:extLst>
              <a:ext uri="{FF2B5EF4-FFF2-40B4-BE49-F238E27FC236}">
                <a16:creationId xmlns:a16="http://schemas.microsoft.com/office/drawing/2014/main" id="{F30E88F1-B9B9-4C46-A283-D82206B06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23238"/>
              </p:ext>
            </p:extLst>
          </p:nvPr>
        </p:nvGraphicFramePr>
        <p:xfrm>
          <a:off x="4944968" y="4161746"/>
          <a:ext cx="1920851" cy="166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57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Moins de 3 ans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3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3 ans à moins de 10 ans 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487"/>
                  </a:ext>
                </a:extLst>
              </a:tr>
              <a:tr h="41043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10 ans à moins de 20 ans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1573"/>
                  </a:ext>
                </a:extLst>
              </a:tr>
              <a:tr h="41043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ans et plus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0822"/>
                  </a:ext>
                </a:extLst>
              </a:tr>
            </a:tbl>
          </a:graphicData>
        </a:graphic>
      </p:graphicFrame>
      <p:pic>
        <p:nvPicPr>
          <p:cNvPr id="45" name="Image 44">
            <a:extLst>
              <a:ext uri="{FF2B5EF4-FFF2-40B4-BE49-F238E27FC236}">
                <a16:creationId xmlns:a16="http://schemas.microsoft.com/office/drawing/2014/main" id="{593D06CD-A758-490C-BC98-6FE0838ED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3" y="1213976"/>
            <a:ext cx="360040" cy="3600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324430-3417-4D01-AC05-A851254F4DCD}"/>
              </a:ext>
            </a:extLst>
          </p:cNvPr>
          <p:cNvSpPr/>
          <p:nvPr/>
        </p:nvSpPr>
        <p:spPr bwMode="auto">
          <a:xfrm flipH="1">
            <a:off x="8653184" y="3789041"/>
            <a:ext cx="2977428" cy="216024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53AC0D18-01DE-4C8E-B4F0-C8A673E21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37992"/>
              </p:ext>
            </p:extLst>
          </p:nvPr>
        </p:nvGraphicFramePr>
        <p:xfrm>
          <a:off x="8734601" y="3880802"/>
          <a:ext cx="2627042" cy="18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ACE7FFF1-7F1E-4756-8091-AAD76B2AF9AC}"/>
              </a:ext>
            </a:extLst>
          </p:cNvPr>
          <p:cNvSpPr txBox="1"/>
          <p:nvPr/>
        </p:nvSpPr>
        <p:spPr>
          <a:xfrm>
            <a:off x="10480828" y="4063318"/>
            <a:ext cx="81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 panose="020F0502020204030204"/>
              </a:rPr>
              <a:t>CAFERUIS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50B752-4F7B-4EC4-9780-CF115FD84F97}"/>
              </a:ext>
            </a:extLst>
          </p:cNvPr>
          <p:cNvSpPr txBox="1"/>
          <p:nvPr/>
        </p:nvSpPr>
        <p:spPr>
          <a:xfrm>
            <a:off x="10751038" y="4592155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CAFDES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01663DF-8F1F-4E11-9F4C-7BA705752416}"/>
              </a:ext>
            </a:extLst>
          </p:cNvPr>
          <p:cNvSpPr txBox="1"/>
          <p:nvPr/>
        </p:nvSpPr>
        <p:spPr>
          <a:xfrm>
            <a:off x="8651116" y="4524673"/>
            <a:ext cx="88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50F211B-7A0F-4886-AC12-95537262A208}"/>
              </a:ext>
            </a:extLst>
          </p:cNvPr>
          <p:cNvSpPr txBox="1"/>
          <p:nvPr/>
        </p:nvSpPr>
        <p:spPr>
          <a:xfrm>
            <a:off x="9659228" y="5453233"/>
            <a:ext cx="208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management des Etablissement médicaux sociaux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A9144-0EA3-4369-86A6-695FE8A1D1D7}"/>
              </a:ext>
            </a:extLst>
          </p:cNvPr>
          <p:cNvSpPr/>
          <p:nvPr/>
        </p:nvSpPr>
        <p:spPr>
          <a:xfrm>
            <a:off x="8688287" y="3798111"/>
            <a:ext cx="150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Formations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5272EF-08BD-4866-9C13-030D6F6A4617}"/>
              </a:ext>
            </a:extLst>
          </p:cNvPr>
          <p:cNvSpPr/>
          <p:nvPr/>
        </p:nvSpPr>
        <p:spPr bwMode="auto">
          <a:xfrm flipH="1">
            <a:off x="8653184" y="1340768"/>
            <a:ext cx="2977428" cy="22462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8" name="Graphique 57">
            <a:extLst>
              <a:ext uri="{FF2B5EF4-FFF2-40B4-BE49-F238E27FC236}">
                <a16:creationId xmlns:a16="http://schemas.microsoft.com/office/drawing/2014/main" id="{EA0F4B30-2DAD-4D76-B3BF-E8278E9C9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333189"/>
              </p:ext>
            </p:extLst>
          </p:nvPr>
        </p:nvGraphicFramePr>
        <p:xfrm>
          <a:off x="8653185" y="1621953"/>
          <a:ext cx="2627042" cy="18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9" name="ZoneTexte 58">
            <a:extLst>
              <a:ext uri="{FF2B5EF4-FFF2-40B4-BE49-F238E27FC236}">
                <a16:creationId xmlns:a16="http://schemas.microsoft.com/office/drawing/2014/main" id="{6373E6FD-C741-4B22-9931-9751168DDC19}"/>
              </a:ext>
            </a:extLst>
          </p:cNvPr>
          <p:cNvSpPr txBox="1"/>
          <p:nvPr/>
        </p:nvSpPr>
        <p:spPr>
          <a:xfrm>
            <a:off x="10328637" y="1818399"/>
            <a:ext cx="91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 panose="020F0502020204030204"/>
              </a:rPr>
              <a:t>Niveau Bac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E19207D-CD42-4929-9F8C-E549716F6BB4}"/>
              </a:ext>
            </a:extLst>
          </p:cNvPr>
          <p:cNvSpPr txBox="1"/>
          <p:nvPr/>
        </p:nvSpPr>
        <p:spPr>
          <a:xfrm>
            <a:off x="10545672" y="2095151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 à Bac+2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2692D47-8DEB-4D6F-B9BB-CBA82C75E900}"/>
              </a:ext>
            </a:extLst>
          </p:cNvPr>
          <p:cNvSpPr txBox="1"/>
          <p:nvPr/>
        </p:nvSpPr>
        <p:spPr>
          <a:xfrm>
            <a:off x="10375689" y="3012505"/>
            <a:ext cx="107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Bac+3 à Bac+4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907FFEC-3863-41D9-9ACB-5D1B76E70A77}"/>
              </a:ext>
            </a:extLst>
          </p:cNvPr>
          <p:cNvSpPr txBox="1"/>
          <p:nvPr/>
        </p:nvSpPr>
        <p:spPr>
          <a:xfrm>
            <a:off x="8659036" y="1866916"/>
            <a:ext cx="88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Bac+5 et plus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30BEE1-E230-4011-AC2E-81B5322B61A0}"/>
              </a:ext>
            </a:extLst>
          </p:cNvPr>
          <p:cNvSpPr/>
          <p:nvPr/>
        </p:nvSpPr>
        <p:spPr>
          <a:xfrm>
            <a:off x="8688288" y="1365317"/>
            <a:ext cx="150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+mn-cs"/>
              </a:rPr>
              <a:t>Niveau d’études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69F71E-316A-4920-8480-72DCA75FAC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85" y="3042647"/>
            <a:ext cx="501953" cy="390896"/>
          </a:xfrm>
          <a:prstGeom prst="rect">
            <a:avLst/>
          </a:prstGeom>
        </p:spPr>
      </p:pic>
      <p:graphicFrame>
        <p:nvGraphicFramePr>
          <p:cNvPr id="40" name="Graphique 10">
            <a:extLst>
              <a:ext uri="{FF2B5EF4-FFF2-40B4-BE49-F238E27FC236}">
                <a16:creationId xmlns:a16="http://schemas.microsoft.com/office/drawing/2014/main" id="{6D94FE25-0C5E-4C9A-8F7F-2DDA1D94E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625069"/>
              </p:ext>
            </p:extLst>
          </p:nvPr>
        </p:nvGraphicFramePr>
        <p:xfrm>
          <a:off x="2193213" y="2643108"/>
          <a:ext cx="2678651" cy="301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Larme 45">
            <a:extLst>
              <a:ext uri="{FF2B5EF4-FFF2-40B4-BE49-F238E27FC236}">
                <a16:creationId xmlns:a16="http://schemas.microsoft.com/office/drawing/2014/main" id="{EAF5285D-E5BF-40E8-BC29-201C5B3C411C}"/>
              </a:ext>
            </a:extLst>
          </p:cNvPr>
          <p:cNvSpPr>
            <a:spLocks noChangeAspect="1"/>
          </p:cNvSpPr>
          <p:nvPr/>
        </p:nvSpPr>
        <p:spPr>
          <a:xfrm rot="10800000">
            <a:off x="1964824" y="1556791"/>
            <a:ext cx="684186" cy="471151"/>
          </a:xfrm>
          <a:prstGeom prst="teardrop">
            <a:avLst/>
          </a:prstGeom>
          <a:solidFill>
            <a:srgbClr val="094F5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5142878-E1C9-402C-847C-FDBAC10FF99B}"/>
              </a:ext>
            </a:extLst>
          </p:cNvPr>
          <p:cNvSpPr txBox="1"/>
          <p:nvPr/>
        </p:nvSpPr>
        <p:spPr>
          <a:xfrm>
            <a:off x="1991544" y="1607579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Verdana"/>
              </a:rPr>
              <a:t>88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Verdana"/>
              </a:rPr>
              <a:t>%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Verdana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ED1B9F3-6B5E-43EC-8C3E-571211BDFE01}"/>
              </a:ext>
            </a:extLst>
          </p:cNvPr>
          <p:cNvSpPr txBox="1"/>
          <p:nvPr/>
        </p:nvSpPr>
        <p:spPr>
          <a:xfrm>
            <a:off x="1042569" y="1711840"/>
            <a:ext cx="94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SAAD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0BB65DF-7EA6-4BB0-8879-06AECB216CEB}"/>
              </a:ext>
            </a:extLst>
          </p:cNvPr>
          <p:cNvSpPr txBox="1"/>
          <p:nvPr/>
        </p:nvSpPr>
        <p:spPr>
          <a:xfrm>
            <a:off x="3719736" y="1650285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Verdana"/>
              </a:rPr>
              <a:t>36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Verdana"/>
              </a:rPr>
              <a:t>%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Verdana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7593003-688C-4D4F-B555-6451E24A67DA}"/>
              </a:ext>
            </a:extLst>
          </p:cNvPr>
          <p:cNvSpPr txBox="1"/>
          <p:nvPr/>
        </p:nvSpPr>
        <p:spPr>
          <a:xfrm>
            <a:off x="2777514" y="1711840"/>
            <a:ext cx="94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Santé</a:t>
            </a:r>
          </a:p>
        </p:txBody>
      </p:sp>
      <p:pic>
        <p:nvPicPr>
          <p:cNvPr id="48" name="Image 47" descr="Une image contenant femme, posant, debout, chemise&#10;&#10;Description générée automatiquement">
            <a:extLst>
              <a:ext uri="{FF2B5EF4-FFF2-40B4-BE49-F238E27FC236}">
                <a16:creationId xmlns:a16="http://schemas.microsoft.com/office/drawing/2014/main" id="{10742F84-1B38-45DB-A794-CFE136F79E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95" y="4636002"/>
            <a:ext cx="787547" cy="10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4500604" y="4221088"/>
            <a:ext cx="7315200" cy="1655762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Des dirigeants inquiets pour l’avenir de leur structure…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BA75F2-774D-4E8F-A757-D61930237100}"/>
              </a:ext>
            </a:extLst>
          </p:cNvPr>
          <p:cNvGrpSpPr/>
          <p:nvPr/>
        </p:nvGrpSpPr>
        <p:grpSpPr>
          <a:xfrm>
            <a:off x="335360" y="433283"/>
            <a:ext cx="3201922" cy="2962775"/>
            <a:chOff x="479376" y="2636912"/>
            <a:chExt cx="3201922" cy="2962775"/>
          </a:xfrm>
        </p:grpSpPr>
        <p:pic>
          <p:nvPicPr>
            <p:cNvPr id="6" name="Image 5" descr="Une image contenant jouet&#10;&#10;Description générée automatiquement">
              <a:extLst>
                <a:ext uri="{FF2B5EF4-FFF2-40B4-BE49-F238E27FC236}">
                  <a16:creationId xmlns:a16="http://schemas.microsoft.com/office/drawing/2014/main" id="{4F0CAA01-D5BF-4E78-9A4D-6D6DF413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2636912"/>
              <a:ext cx="3201922" cy="2962775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CCC13F7-7490-480F-B25C-767BAAB2CAC0}"/>
                </a:ext>
              </a:extLst>
            </p:cNvPr>
            <p:cNvSpPr/>
            <p:nvPr/>
          </p:nvSpPr>
          <p:spPr>
            <a:xfrm>
              <a:off x="1562330" y="4068334"/>
              <a:ext cx="230283" cy="244419"/>
            </a:xfrm>
            <a:prstGeom prst="ellipse">
              <a:avLst/>
            </a:prstGeom>
            <a:solidFill>
              <a:srgbClr val="FFF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5988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E33A55E0-1845-4D53-B8FA-962EF1996A0A}"/>
              </a:ext>
            </a:extLst>
          </p:cNvPr>
          <p:cNvSpPr/>
          <p:nvPr/>
        </p:nvSpPr>
        <p:spPr>
          <a:xfrm>
            <a:off x="9840416" y="5253755"/>
            <a:ext cx="792088" cy="769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39A5FC9-A2B6-4DAF-8FC8-950CA488EE2A}"/>
              </a:ext>
            </a:extLst>
          </p:cNvPr>
          <p:cNvSpPr/>
          <p:nvPr/>
        </p:nvSpPr>
        <p:spPr>
          <a:xfrm>
            <a:off x="6312024" y="5301208"/>
            <a:ext cx="792088" cy="769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91AAEA3-6C12-4E0E-9085-3AEDAFE2DECA}"/>
              </a:ext>
            </a:extLst>
          </p:cNvPr>
          <p:cNvSpPr/>
          <p:nvPr/>
        </p:nvSpPr>
        <p:spPr>
          <a:xfrm>
            <a:off x="1134109" y="5330531"/>
            <a:ext cx="792088" cy="769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rmAutofit/>
          </a:bodyPr>
          <a:lstStyle/>
          <a:p>
            <a:r>
              <a:rPr lang="fr-FR" sz="2400" dirty="0"/>
              <a:t>Les dirigeants des services d’aide et de soins à domicile inquiets…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Q1. Comment qualifieriez-vous votre état d’esprit actuel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</a:t>
            </a:r>
            <a:r>
              <a:rPr lang="fr-FR" sz="1100" i="1" dirty="0">
                <a:solidFill>
                  <a:srgbClr val="FFFFFF">
                    <a:lumMod val="50000"/>
                  </a:srgbClr>
                </a:solidFill>
                <a:latin typeface="Calibri" panose="020F0502020204030204"/>
                <a:ea typeface="Times New Roman" pitchFamily="18" charset="0"/>
                <a:cs typeface="Tahoma" pitchFamily="34" charset="0"/>
              </a:rPr>
              <a:t>59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6A2BEB1-B2E9-4F04-9934-6F33F91C0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0" y="5216435"/>
            <a:ext cx="521496" cy="9979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75B8423-E71E-4500-AEE5-FF862D5F8DC0}"/>
              </a:ext>
            </a:extLst>
          </p:cNvPr>
          <p:cNvSpPr/>
          <p:nvPr/>
        </p:nvSpPr>
        <p:spPr>
          <a:xfrm>
            <a:off x="695400" y="1844824"/>
            <a:ext cx="10369152" cy="3024336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08B15B11-CA38-49CB-8C9B-C2ED5CC2D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785109"/>
              </p:ext>
            </p:extLst>
          </p:nvPr>
        </p:nvGraphicFramePr>
        <p:xfrm>
          <a:off x="407368" y="1412776"/>
          <a:ext cx="10873208" cy="372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6FE35BBB-70DC-400E-B81F-51E0B9F1F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9902"/>
              </p:ext>
            </p:extLst>
          </p:nvPr>
        </p:nvGraphicFramePr>
        <p:xfrm>
          <a:off x="767408" y="4869160"/>
          <a:ext cx="10297145" cy="30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8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8555">
                  <a:extLst>
                    <a:ext uri="{9D8B030D-6E8A-4147-A177-3AD203B41FA5}">
                      <a16:colId xmlns:a16="http://schemas.microsoft.com/office/drawing/2014/main" val="1089139072"/>
                    </a:ext>
                  </a:extLst>
                </a:gridCol>
              </a:tblGrid>
              <a:tr h="3017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dirty="0">
                          <a:solidFill>
                            <a:srgbClr val="D11E1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Inquiet(e)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Confiant(e)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dirty="0">
                          <a:solidFill>
                            <a:srgbClr val="D11E1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Angoissé(e)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dirty="0">
                          <a:solidFill>
                            <a:srgbClr val="D11E1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Méfiant(e)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Serein(e)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Optimiste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Image 26" descr="Une image contenant objet&#10;&#10;Description générée automatiquement">
            <a:extLst>
              <a:ext uri="{FF2B5EF4-FFF2-40B4-BE49-F238E27FC236}">
                <a16:creationId xmlns:a16="http://schemas.microsoft.com/office/drawing/2014/main" id="{AED0A7B5-C424-4A6F-99FE-06FF44096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250426"/>
            <a:ext cx="851772" cy="85177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4BC8C23-ACB2-4FEB-BACC-36F0001C8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8846" r="17631" b="1971"/>
          <a:stretch/>
        </p:blipFill>
        <p:spPr>
          <a:xfrm>
            <a:off x="2855639" y="5229200"/>
            <a:ext cx="864097" cy="955829"/>
          </a:xfrm>
          <a:prstGeom prst="rect">
            <a:avLst/>
          </a:prstGeom>
        </p:spPr>
      </p:pic>
      <p:pic>
        <p:nvPicPr>
          <p:cNvPr id="29" name="Image 28" descr="Une image contenant jouet&#10;&#10;Description générée automatiquement">
            <a:extLst>
              <a:ext uri="{FF2B5EF4-FFF2-40B4-BE49-F238E27FC236}">
                <a16:creationId xmlns:a16="http://schemas.microsoft.com/office/drawing/2014/main" id="{839ACEAB-4FE1-4B96-B873-79AD92691D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5875" r="26375" b="13250"/>
          <a:stretch/>
        </p:blipFill>
        <p:spPr>
          <a:xfrm>
            <a:off x="4772896" y="5208174"/>
            <a:ext cx="531016" cy="955829"/>
          </a:xfrm>
          <a:prstGeom prst="rect">
            <a:avLst/>
          </a:prstGeom>
        </p:spPr>
      </p:pic>
      <p:pic>
        <p:nvPicPr>
          <p:cNvPr id="7" name="Image 6" descr="Une image contenant ordinateur, table, homme&#10;&#10;Description générée automatiquement">
            <a:extLst>
              <a:ext uri="{FF2B5EF4-FFF2-40B4-BE49-F238E27FC236}">
                <a16:creationId xmlns:a16="http://schemas.microsoft.com/office/drawing/2014/main" id="{08427E7B-AEAB-4616-AEEB-80294D0AA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229886"/>
            <a:ext cx="694038" cy="851773"/>
          </a:xfrm>
          <a:prstGeom prst="rect">
            <a:avLst/>
          </a:prstGeom>
        </p:spPr>
      </p:pic>
      <p:pic>
        <p:nvPicPr>
          <p:cNvPr id="13" name="Image 1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F128AFC-A182-4904-9500-E4015C52DF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42" y="5157192"/>
            <a:ext cx="441637" cy="95582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BEFCFA-F902-4730-BA74-86E2818A8F7C}"/>
              </a:ext>
            </a:extLst>
          </p:cNvPr>
          <p:cNvSpPr txBox="1"/>
          <p:nvPr/>
        </p:nvSpPr>
        <p:spPr>
          <a:xfrm>
            <a:off x="7896200" y="1923222"/>
            <a:ext cx="3064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Positif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22%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D11E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Négatif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11E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211918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899" y="286152"/>
            <a:ext cx="10515600" cy="566706"/>
          </a:xfrm>
        </p:spPr>
        <p:txBody>
          <a:bodyPr>
            <a:noAutofit/>
          </a:bodyPr>
          <a:lstStyle/>
          <a:p>
            <a:r>
              <a:rPr lang="fr-FR" sz="2400" dirty="0"/>
              <a:t>…et dont l’état d’esprit est en dégradation depuis la crise sanitaire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9E251-FD9E-4F14-9F14-07751858EAE8}"/>
              </a:ext>
            </a:extLst>
          </p:cNvPr>
          <p:cNvSpPr txBox="1">
            <a:spLocks/>
          </p:cNvSpPr>
          <p:nvPr/>
        </p:nvSpPr>
        <p:spPr>
          <a:xfrm>
            <a:off x="1055899" y="1124744"/>
            <a:ext cx="9648613" cy="503922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444500" algn="l"/>
              </a:tabLst>
              <a:defRPr/>
            </a:pPr>
            <a:r>
              <a:rPr lang="fr-FR" dirty="0"/>
              <a:t>Q1bis. Comment qualifieriez-vous l’évolution de votre état d’esprit au sortir de la crise sanitaire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3AF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itchFamily="18" charset="0"/>
                <a:cs typeface="Tahoma" pitchFamily="34" charset="0"/>
              </a:rPr>
              <a:t>Base : ensemble (59)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68B71D-186F-435C-8B28-2C799F40D98B}"/>
              </a:ext>
            </a:extLst>
          </p:cNvPr>
          <p:cNvSpPr/>
          <p:nvPr/>
        </p:nvSpPr>
        <p:spPr>
          <a:xfrm>
            <a:off x="6846142" y="3543520"/>
            <a:ext cx="1061230" cy="598050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srgbClr val="70AD47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1650D1-C4EC-4734-B94B-189183CC2321}"/>
              </a:ext>
            </a:extLst>
          </p:cNvPr>
          <p:cNvSpPr/>
          <p:nvPr/>
        </p:nvSpPr>
        <p:spPr>
          <a:xfrm>
            <a:off x="7958350" y="3542276"/>
            <a:ext cx="69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5%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F3F51C-0465-4F33-A551-48B1D08492E8}"/>
              </a:ext>
            </a:extLst>
          </p:cNvPr>
          <p:cNvSpPr/>
          <p:nvPr/>
        </p:nvSpPr>
        <p:spPr>
          <a:xfrm>
            <a:off x="2962526" y="3800384"/>
            <a:ext cx="3825210" cy="598050"/>
          </a:xfrm>
          <a:prstGeom prst="rect">
            <a:avLst/>
          </a:prstGeom>
          <a:solidFill>
            <a:srgbClr val="FF62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5" name="Parallélogramme 44">
            <a:extLst>
              <a:ext uri="{FF2B5EF4-FFF2-40B4-BE49-F238E27FC236}">
                <a16:creationId xmlns:a16="http://schemas.microsoft.com/office/drawing/2014/main" id="{ADFCE31B-7F73-43BD-96BE-F1CE56E2A67B}"/>
              </a:ext>
            </a:extLst>
          </p:cNvPr>
          <p:cNvSpPr/>
          <p:nvPr/>
        </p:nvSpPr>
        <p:spPr>
          <a:xfrm>
            <a:off x="6427696" y="2714492"/>
            <a:ext cx="945766" cy="2245778"/>
          </a:xfrm>
          <a:prstGeom prst="parallelogram">
            <a:avLst>
              <a:gd name="adj" fmla="val 60138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01AB3F-F59E-4F4B-999B-16E7E4CD917F}"/>
              </a:ext>
            </a:extLst>
          </p:cNvPr>
          <p:cNvSpPr/>
          <p:nvPr/>
        </p:nvSpPr>
        <p:spPr>
          <a:xfrm>
            <a:off x="2026432" y="3812892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D11E15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51%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658780-4BD3-4662-A33D-E65F72948973}"/>
              </a:ext>
            </a:extLst>
          </p:cNvPr>
          <p:cNvSpPr txBox="1"/>
          <p:nvPr/>
        </p:nvSpPr>
        <p:spPr>
          <a:xfrm>
            <a:off x="3719736" y="3325091"/>
            <a:ext cx="22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D11E15"/>
                </a:solidFill>
                <a:cs typeface="Verdana"/>
              </a:rPr>
              <a:t>Dégradation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D11E15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1E5805E-386A-4ECB-88F5-43E869A65351}"/>
              </a:ext>
            </a:extLst>
          </p:cNvPr>
          <p:cNvSpPr txBox="1"/>
          <p:nvPr/>
        </p:nvSpPr>
        <p:spPr>
          <a:xfrm>
            <a:off x="7066992" y="30666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dirty="0">
                <a:solidFill>
                  <a:srgbClr val="70AD47"/>
                </a:solidFill>
              </a:rPr>
              <a:t>Amélioration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3E8F26D-DB1C-40DE-9AFF-8FE6F0EDFA1F}"/>
              </a:ext>
            </a:extLst>
          </p:cNvPr>
          <p:cNvSpPr txBox="1"/>
          <p:nvPr/>
        </p:nvSpPr>
        <p:spPr>
          <a:xfrm flipH="1">
            <a:off x="5770846" y="4827386"/>
            <a:ext cx="165618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Stabilisation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44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9892CBF3-8119-49CB-8447-02C343FDF3E3}"/>
              </a:ext>
            </a:extLst>
          </p:cNvPr>
          <p:cNvGrpSpPr/>
          <p:nvPr/>
        </p:nvGrpSpPr>
        <p:grpSpPr>
          <a:xfrm>
            <a:off x="6778960" y="1914548"/>
            <a:ext cx="875055" cy="700335"/>
            <a:chOff x="9474722" y="2200648"/>
            <a:chExt cx="875055" cy="700335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3B0AFCB-7A09-4D8D-8672-CDB389CC023E}"/>
                </a:ext>
              </a:extLst>
            </p:cNvPr>
            <p:cNvSpPr/>
            <p:nvPr/>
          </p:nvSpPr>
          <p:spPr>
            <a:xfrm>
              <a:off x="9474722" y="2200648"/>
              <a:ext cx="875055" cy="700335"/>
            </a:xfrm>
            <a:prstGeom prst="ellipse">
              <a:avLst/>
            </a:prstGeom>
            <a:solidFill>
              <a:srgbClr val="D11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EC43449C-84A6-463C-89FF-C46A926747D6}"/>
                </a:ext>
              </a:extLst>
            </p:cNvPr>
            <p:cNvSpPr txBox="1"/>
            <p:nvPr/>
          </p:nvSpPr>
          <p:spPr>
            <a:xfrm>
              <a:off x="9553113" y="2294876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-46</a:t>
              </a:r>
            </a:p>
          </p:txBody>
        </p:sp>
      </p:grpSp>
      <p:grpSp>
        <p:nvGrpSpPr>
          <p:cNvPr id="25" name="Group 289">
            <a:extLst>
              <a:ext uri="{FF2B5EF4-FFF2-40B4-BE49-F238E27FC236}">
                <a16:creationId xmlns:a16="http://schemas.microsoft.com/office/drawing/2014/main" id="{164E999E-D603-497B-8EA2-2495918E5F27}"/>
              </a:ext>
            </a:extLst>
          </p:cNvPr>
          <p:cNvGrpSpPr>
            <a:grpSpLocks noChangeAspect="1"/>
          </p:cNvGrpSpPr>
          <p:nvPr/>
        </p:nvGrpSpPr>
        <p:grpSpPr>
          <a:xfrm>
            <a:off x="7254422" y="3622414"/>
            <a:ext cx="460642" cy="460638"/>
            <a:chOff x="6207125" y="2541588"/>
            <a:chExt cx="296863" cy="296863"/>
          </a:xfrm>
          <a:solidFill>
            <a:schemeClr val="bg1"/>
          </a:solidFill>
        </p:grpSpPr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F38FF4FB-53B2-4198-815B-8E584BD0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25" y="2541588"/>
              <a:ext cx="296863" cy="29686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8"/>
                </a:cxn>
                <a:cxn ang="0">
                  <a:pos x="58" y="116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7" y="58"/>
                </a:cxn>
                <a:cxn ang="0">
                  <a:pos x="58" y="7"/>
                </a:cxn>
                <a:cxn ang="0">
                  <a:pos x="109" y="58"/>
                </a:cxn>
                <a:cxn ang="0">
                  <a:pos x="58" y="10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id="{D1146D71-EC0B-4F16-876D-B2777F81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2708275"/>
              <a:ext cx="184150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6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2"/>
                </a:cxn>
                <a:cxn ang="0">
                  <a:pos x="72" y="0"/>
                </a:cxn>
                <a:cxn ang="0">
                  <a:pos x="71" y="0"/>
                </a:cxn>
              </a:cxnLst>
              <a:rect l="0" t="0" r="r" b="b"/>
              <a:pathLst>
                <a:path w="72" h="2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8" name="Oval 97">
              <a:extLst>
                <a:ext uri="{FF2B5EF4-FFF2-40B4-BE49-F238E27FC236}">
                  <a16:creationId xmlns:a16="http://schemas.microsoft.com/office/drawing/2014/main" id="{963225EF-0B49-450F-8F77-FF44D9EC6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9" name="Oval 98">
              <a:extLst>
                <a:ext uri="{FF2B5EF4-FFF2-40B4-BE49-F238E27FC236}">
                  <a16:creationId xmlns:a16="http://schemas.microsoft.com/office/drawing/2014/main" id="{1F6AEEDD-B016-48A1-B03F-912CE4D6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5" y="2616200"/>
              <a:ext cx="39688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9" name="Group 288">
            <a:extLst>
              <a:ext uri="{FF2B5EF4-FFF2-40B4-BE49-F238E27FC236}">
                <a16:creationId xmlns:a16="http://schemas.microsoft.com/office/drawing/2014/main" id="{6CD2CFBA-0BA0-487C-8F79-79D5B4444734}"/>
              </a:ext>
            </a:extLst>
          </p:cNvPr>
          <p:cNvGrpSpPr>
            <a:grpSpLocks noChangeAspect="1"/>
          </p:cNvGrpSpPr>
          <p:nvPr/>
        </p:nvGrpSpPr>
        <p:grpSpPr>
          <a:xfrm>
            <a:off x="3086313" y="3881059"/>
            <a:ext cx="452287" cy="454719"/>
            <a:chOff x="6800850" y="2541588"/>
            <a:chExt cx="295275" cy="296863"/>
          </a:xfrm>
          <a:solidFill>
            <a:schemeClr val="bg1"/>
          </a:solidFill>
        </p:grpSpPr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2616A042-4A96-457D-A05E-E7EF736C5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0" y="2541588"/>
              <a:ext cx="295275" cy="29686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8"/>
                </a:cxn>
                <a:cxn ang="0">
                  <a:pos x="58" y="116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7" y="58"/>
                </a:cxn>
                <a:cxn ang="0">
                  <a:pos x="58" y="7"/>
                </a:cxn>
                <a:cxn ang="0">
                  <a:pos x="109" y="58"/>
                </a:cxn>
                <a:cxn ang="0">
                  <a:pos x="58" y="10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EC99A456-9D14-4437-8CDA-935ECC17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2708275"/>
              <a:ext cx="184150" cy="5556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36" y="7"/>
                </a:cxn>
                <a:cxn ang="0">
                  <a:pos x="72" y="22"/>
                </a:cxn>
                <a:cxn ang="0">
                  <a:pos x="72" y="22"/>
                </a:cxn>
                <a:cxn ang="0">
                  <a:pos x="36" y="0"/>
                </a:cxn>
              </a:cxnLst>
              <a:rect l="0" t="0" r="r" b="b"/>
              <a:pathLst>
                <a:path w="72" h="22">
                  <a:moveTo>
                    <a:pt x="36" y="0"/>
                  </a:moveTo>
                  <a:cubicBezTo>
                    <a:pt x="18" y="0"/>
                    <a:pt x="11" y="9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0" y="13"/>
                    <a:pt x="22" y="7"/>
                    <a:pt x="36" y="7"/>
                  </a:cubicBezTo>
                  <a:cubicBezTo>
                    <a:pt x="50" y="7"/>
                    <a:pt x="63" y="13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2" y="9"/>
                    <a:pt x="55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3" name="Oval 101">
              <a:extLst>
                <a:ext uri="{FF2B5EF4-FFF2-40B4-BE49-F238E27FC236}">
                  <a16:creationId xmlns:a16="http://schemas.microsoft.com/office/drawing/2014/main" id="{6BFF3BF2-DCB5-44E4-A43F-431708D84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925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  <p:sp>
          <p:nvSpPr>
            <p:cNvPr id="24" name="Oval 102">
              <a:extLst>
                <a:ext uri="{FF2B5EF4-FFF2-40B4-BE49-F238E27FC236}">
                  <a16:creationId xmlns:a16="http://schemas.microsoft.com/office/drawing/2014/main" id="{518EF9F7-BF78-4EEE-845A-04B836AD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2616200"/>
              <a:ext cx="38100" cy="555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681827"/>
      </p:ext>
    </p:extLst>
  </p:cSld>
  <p:clrMapOvr>
    <a:masterClrMapping/>
  </p:clrMapOvr>
</p:sld>
</file>

<file path=ppt/theme/theme1.xml><?xml version="1.0" encoding="utf-8"?>
<a:theme xmlns:a="http://schemas.openxmlformats.org/drawingml/2006/main" name="1è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REMIE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HAPITRE storytlling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CHAPITRE storytlling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rnièr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u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1ère page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Intercallair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our BLADE - U&amp;A Gamers France - Décembre 2018" id="{02B84CF5-7898-4160-BA19-3A15557BE05A}" vid="{F230D8F0-B851-4E8C-962A-D9784F5B374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BVA Palette de couleurs">
    <a:dk1>
      <a:srgbClr val="000000"/>
    </a:dk1>
    <a:lt1>
      <a:srgbClr val="FFFFFF"/>
    </a:lt1>
    <a:dk2>
      <a:srgbClr val="0EA54B"/>
    </a:dk2>
    <a:lt2>
      <a:srgbClr val="CC0000"/>
    </a:lt2>
    <a:accent1>
      <a:srgbClr val="E63C14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ersonnalisée 4">
    <a:dk1>
      <a:srgbClr val="FFFFFF"/>
    </a:dk1>
    <a:lt1>
      <a:srgbClr val="404040"/>
    </a:lt1>
    <a:dk2>
      <a:srgbClr val="FFFFFF"/>
    </a:dk2>
    <a:lt2>
      <a:srgbClr val="000000"/>
    </a:lt2>
    <a:accent1>
      <a:srgbClr val="F90004"/>
    </a:accent1>
    <a:accent2>
      <a:srgbClr val="EC2606"/>
    </a:accent2>
    <a:accent3>
      <a:srgbClr val="FD5608"/>
    </a:accent3>
    <a:accent4>
      <a:srgbClr val="C61C47"/>
    </a:accent4>
    <a:accent5>
      <a:srgbClr val="7BC9EE"/>
    </a:accent5>
    <a:accent6>
      <a:srgbClr val="AFD52C"/>
    </a:accent6>
    <a:hlink>
      <a:srgbClr val="404040"/>
    </a:hlink>
    <a:folHlink>
      <a:srgbClr val="191919"/>
    </a:folHlink>
  </a:clrScheme>
  <a:fontScheme name="Fox Presentation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3A3B16A5BF34ABDF4B0C16090DD72" ma:contentTypeVersion="13" ma:contentTypeDescription="Create a new document." ma:contentTypeScope="" ma:versionID="26f32bc4c3831d7101ae2e1956a675b0">
  <xsd:schema xmlns:xsd="http://www.w3.org/2001/XMLSchema" xmlns:xs="http://www.w3.org/2001/XMLSchema" xmlns:p="http://schemas.microsoft.com/office/2006/metadata/properties" xmlns:ns2="439d3d9e-9362-4d76-8ce8-1823dd05d2ed" xmlns:ns3="b1d7a72f-3af8-44cb-9670-5ed263ae1777" targetNamespace="http://schemas.microsoft.com/office/2006/metadata/properties" ma:root="true" ma:fieldsID="26e36daaf9b56fac7c7cc40820760eb9" ns2:_="" ns3:_="">
    <xsd:import namespace="439d3d9e-9362-4d76-8ce8-1823dd05d2ed"/>
    <xsd:import namespace="b1d7a72f-3af8-44cb-9670-5ed263ae1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d3d9e-9362-4d76-8ce8-1823dd05d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7a72f-3af8-44cb-9670-5ed263ae1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291D3-7D94-46B3-8B8C-486A44C90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606FA-B871-4DF8-B5BA-EE4F68C070FA}">
  <ds:schemaRefs>
    <ds:schemaRef ds:uri="http://schemas.microsoft.com/office/infopath/2007/PartnerControls"/>
    <ds:schemaRef ds:uri="b1d7a72f-3af8-44cb-9670-5ed263ae1777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439d3d9e-9362-4d76-8ce8-1823dd05d2e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D259E6-6790-4EA8-A948-9FCF3D3BC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9d3d9e-9362-4d76-8ce8-1823dd05d2ed"/>
    <ds:schemaRef ds:uri="b1d7a72f-3af8-44cb-9670-5ed263ae1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7960</TotalTime>
  <Words>3570</Words>
  <Application>Microsoft Office PowerPoint</Application>
  <PresentationFormat>Grand écran</PresentationFormat>
  <Paragraphs>515</Paragraphs>
  <Slides>43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Calibri Light</vt:lpstr>
      <vt:lpstr>Champagne &amp; Limousines</vt:lpstr>
      <vt:lpstr>Franklin Gothic Demi Cond</vt:lpstr>
      <vt:lpstr>Gadugi</vt:lpstr>
      <vt:lpstr>Impact</vt:lpstr>
      <vt:lpstr>Open Sans</vt:lpstr>
      <vt:lpstr>Roboto Condensed</vt:lpstr>
      <vt:lpstr>Tahoma</vt:lpstr>
      <vt:lpstr>Times New Roman</vt:lpstr>
      <vt:lpstr>Verdana</vt:lpstr>
      <vt:lpstr>Webdings</vt:lpstr>
      <vt:lpstr>1ère page </vt:lpstr>
      <vt:lpstr>Intercallaires</vt:lpstr>
      <vt:lpstr>CHAPITRE storytlling</vt:lpstr>
      <vt:lpstr>Contenu</vt:lpstr>
      <vt:lpstr>Dernière page</vt:lpstr>
      <vt:lpstr>1_Contenu</vt:lpstr>
      <vt:lpstr>1_1ère page </vt:lpstr>
      <vt:lpstr>2_Intercallaires</vt:lpstr>
      <vt:lpstr>2_CONTENU</vt:lpstr>
      <vt:lpstr>PREMIERE PAGE </vt:lpstr>
      <vt:lpstr>1_CHAPITRE storytlling</vt:lpstr>
      <vt:lpstr>2_CHAPITRE storytlling</vt:lpstr>
      <vt:lpstr>Thème Office</vt:lpstr>
      <vt:lpstr>Document</vt:lpstr>
      <vt:lpstr>Evaluation du moral des directeurs de services d’aide  et de soins à domicile</vt:lpstr>
      <vt:lpstr>Présentation PowerPoint</vt:lpstr>
      <vt:lpstr>Méthodologie</vt:lpstr>
      <vt:lpstr>Profil des répondants</vt:lpstr>
      <vt:lpstr>Profil des répondants</vt:lpstr>
      <vt:lpstr>Présentation PowerPoint</vt:lpstr>
      <vt:lpstr>Présentation PowerPoint</vt:lpstr>
      <vt:lpstr>Les dirigeants des services d’aide et de soins à domicile inquiets…</vt:lpstr>
      <vt:lpstr>…et dont l’état d’esprit est en dégradation depuis la crise sanitaire</vt:lpstr>
      <vt:lpstr>La moitié des dirigeants inquiets pour l’avenir de leur structure. Une inquiétude plus importante encore sur les secteurs de l’aide, de l’ESS et sur l’économie</vt:lpstr>
      <vt:lpstr>Une inquiétude qui s’étend naturellement sur les financements</vt:lpstr>
      <vt:lpstr>Des dirigeants mitigés sur le volume de leur activité dans les prochains mois</vt:lpstr>
      <vt:lpstr>…ce qui en fait l’une des priorités, toutefois derrière celle du recrutement et de la sécurité des financements </vt:lpstr>
      <vt:lpstr>On retrouve donc logiquement le recrutement et les moyens financiers en tête des éléments susceptibles d’améliorer le travail des dirigeants</vt:lpstr>
      <vt:lpstr>De très bonnes relations avec la gouvernance tout comme avec la quasi-totalité des acteurs. A noter que les relations sont moins bonnes avec les partenaires de l’emploi</vt:lpstr>
      <vt:lpstr>De bonnes relations avec la gouvernance qui peuvent s’expliquer par les échanges réguliers avec les présidents des structures</vt:lpstr>
      <vt:lpstr>Les relations avec les autorités tarifaires pourtant bonnes actuellement, risquent de se tendre dans les mois à venir selon une partie des dirigeants</vt:lpstr>
      <vt:lpstr>Depuis mars 2020, les dirigeants se sont sentis soutenus par ADEDOM tant en termes d’information, que d’accompagnement et d’outillage</vt:lpstr>
      <vt:lpstr>Les dirigeants saluent donc logiquement l’accompagnement d’ADEDOM, tout comme celui des départements. Les ARS et l’Etat ont en revanche été moins accompagnants</vt:lpstr>
      <vt:lpstr>Ce qui peut expliquer une sensation de délaissement de la part des politiques publiques</vt:lpstr>
      <vt:lpstr>Présentation PowerPoint</vt:lpstr>
      <vt:lpstr>La revalorisation des emplois et de la rémunération par l’avenant 43 soulève tout d’abord une inquiétude quant à son financement, mais laisse entrevoir ses avantages</vt:lpstr>
      <vt:lpstr>9 dirigeants sur 10 considèrent que le cadre légal et réglementaire est contraignant dans la réalisation de leurs missions (la moitié le trouve totalement contraignant)</vt:lpstr>
      <vt:lpstr>Des contraintes administratives de plus en plus lourdes pour les dirigeants et leurs structures</vt:lpstr>
      <vt:lpstr>La mise en place des CPOM et de la contractualisation va permettre une sécurisation des moyens, un espace d’échange et une meilleure lisibilité </vt:lpstr>
      <vt:lpstr>La moitié des dirigeants connaissent les critères de fixation des tarifs et des dotations de leurs financeurs</vt:lpstr>
      <vt:lpstr>Présentation PowerPoint</vt:lpstr>
      <vt:lpstr>Les dirigeants des structures d’aide et de soins à domicile placent l’épanouissement en tête de leur préoccupation </vt:lpstr>
      <vt:lpstr>8 dirigeants sur 10 sont satisfaits de leur travail actuel</vt:lpstr>
      <vt:lpstr>Une satisfaction portée par leur motivation et leur dévouement, toutefois entachée par un sentiment de non-reconnaissance et une charge de travail importante </vt:lpstr>
      <vt:lpstr>Ce qui explique que deux tiers seulement recommandent de venir travailler dans ce secteur</vt:lpstr>
      <vt:lpstr>Pour autant, plus de 9 dirigeants sur 10 disent éprouver une grande fierté de travailler dans ce secteur, la moitié en est même très fière</vt:lpstr>
      <vt:lpstr>Le sentiment d’utilité et la préoccupation du bien-être des salariés sont les éléments qui différencient le plus les dirigeants d’une structure de l’ESS</vt:lpstr>
      <vt:lpstr>Le travail dans une structure à but non lucratif est davantage choisi pour la quête de sens que par opportunisme</vt:lpstr>
      <vt:lpstr>Présentation PowerPoint</vt:lpstr>
      <vt:lpstr>Plus de deux tiers des dirigeants ont bénéficié d’une formation au cours des 2 dernières années, principalement en management et en RH</vt:lpstr>
      <vt:lpstr>Mais ils sont encore en demande de formation sur une pluralité de domaines, notamment les ressources humaines et le juridique</vt:lpstr>
      <vt:lpstr>Plus de la moitié des dirigeants ont connu une augmentation de salaire au cours des 2 dernières années</vt:lpstr>
      <vt:lpstr>Présentation PowerPoint</vt:lpstr>
      <vt:lpstr>Synthèse</vt:lpstr>
      <vt:lpstr>Synthèse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</dc:creator>
  <cp:lastModifiedBy>David Zeisler</cp:lastModifiedBy>
  <cp:revision>345</cp:revision>
  <dcterms:created xsi:type="dcterms:W3CDTF">2015-08-28T13:45:31Z</dcterms:created>
  <dcterms:modified xsi:type="dcterms:W3CDTF">2022-01-19T14:36:12Z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0x010100E8A3A3B16A5BF34ABDF4B0C16090DD72</vt:lpwstr>
  </property>
</Properties>
</file>